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6" r:id="rId6"/>
  </p:sldMasterIdLst>
  <p:notesMasterIdLst>
    <p:notesMasterId r:id="rId43"/>
  </p:notesMasterIdLst>
  <p:handoutMasterIdLst>
    <p:handoutMasterId r:id="rId44"/>
  </p:handoutMasterIdLst>
  <p:sldIdLst>
    <p:sldId id="506" r:id="rId7"/>
    <p:sldId id="441" r:id="rId8"/>
    <p:sldId id="476" r:id="rId9"/>
    <p:sldId id="559" r:id="rId10"/>
    <p:sldId id="560" r:id="rId11"/>
    <p:sldId id="508" r:id="rId12"/>
    <p:sldId id="509" r:id="rId13"/>
    <p:sldId id="523" r:id="rId14"/>
    <p:sldId id="479" r:id="rId15"/>
    <p:sldId id="452" r:id="rId16"/>
    <p:sldId id="453" r:id="rId17"/>
    <p:sldId id="554" r:id="rId18"/>
    <p:sldId id="555" r:id="rId19"/>
    <p:sldId id="556" r:id="rId20"/>
    <p:sldId id="513" r:id="rId21"/>
    <p:sldId id="483" r:id="rId22"/>
    <p:sldId id="557" r:id="rId23"/>
    <p:sldId id="485" r:id="rId24"/>
    <p:sldId id="535" r:id="rId25"/>
    <p:sldId id="536" r:id="rId26"/>
    <p:sldId id="542" r:id="rId27"/>
    <p:sldId id="486" r:id="rId28"/>
    <p:sldId id="490" r:id="rId29"/>
    <p:sldId id="561" r:id="rId30"/>
    <p:sldId id="562" r:id="rId31"/>
    <p:sldId id="563" r:id="rId32"/>
    <p:sldId id="543" r:id="rId33"/>
    <p:sldId id="544" r:id="rId34"/>
    <p:sldId id="524" r:id="rId35"/>
    <p:sldId id="474" r:id="rId36"/>
    <p:sldId id="545" r:id="rId37"/>
    <p:sldId id="488" r:id="rId38"/>
    <p:sldId id="498" r:id="rId39"/>
    <p:sldId id="494" r:id="rId40"/>
    <p:sldId id="558" r:id="rId41"/>
    <p:sldId id="497" r:id="rId42"/>
  </p:sldIdLst>
  <p:sldSz cx="9144000" cy="6858000" type="screen4x3"/>
  <p:notesSz cx="7023100" cy="9309100"/>
  <p:defaultTextStyle>
    <a:defPPr>
      <a:defRPr lang="en-US"/>
    </a:defPPr>
    <a:lvl1pPr marL="0" algn="l" defTabSz="912903" rtl="0" eaLnBrk="1" latinLnBrk="0" hangingPunct="1">
      <a:defRPr sz="1800" kern="1200">
        <a:solidFill>
          <a:schemeClr val="tx1"/>
        </a:solidFill>
        <a:latin typeface="+mn-lt"/>
        <a:ea typeface="+mn-ea"/>
        <a:cs typeface="+mn-cs"/>
      </a:defRPr>
    </a:lvl1pPr>
    <a:lvl2pPr marL="456453" algn="l" defTabSz="912903" rtl="0" eaLnBrk="1" latinLnBrk="0" hangingPunct="1">
      <a:defRPr sz="1800" kern="1200">
        <a:solidFill>
          <a:schemeClr val="tx1"/>
        </a:solidFill>
        <a:latin typeface="+mn-lt"/>
        <a:ea typeface="+mn-ea"/>
        <a:cs typeface="+mn-cs"/>
      </a:defRPr>
    </a:lvl2pPr>
    <a:lvl3pPr marL="912903" algn="l" defTabSz="912903" rtl="0" eaLnBrk="1" latinLnBrk="0" hangingPunct="1">
      <a:defRPr sz="1800" kern="1200">
        <a:solidFill>
          <a:schemeClr val="tx1"/>
        </a:solidFill>
        <a:latin typeface="+mn-lt"/>
        <a:ea typeface="+mn-ea"/>
        <a:cs typeface="+mn-cs"/>
      </a:defRPr>
    </a:lvl3pPr>
    <a:lvl4pPr marL="1369357" algn="l" defTabSz="912903" rtl="0" eaLnBrk="1" latinLnBrk="0" hangingPunct="1">
      <a:defRPr sz="1800" kern="1200">
        <a:solidFill>
          <a:schemeClr val="tx1"/>
        </a:solidFill>
        <a:latin typeface="+mn-lt"/>
        <a:ea typeface="+mn-ea"/>
        <a:cs typeface="+mn-cs"/>
      </a:defRPr>
    </a:lvl4pPr>
    <a:lvl5pPr marL="1825808" algn="l" defTabSz="912903" rtl="0" eaLnBrk="1" latinLnBrk="0" hangingPunct="1">
      <a:defRPr sz="1800" kern="1200">
        <a:solidFill>
          <a:schemeClr val="tx1"/>
        </a:solidFill>
        <a:latin typeface="+mn-lt"/>
        <a:ea typeface="+mn-ea"/>
        <a:cs typeface="+mn-cs"/>
      </a:defRPr>
    </a:lvl5pPr>
    <a:lvl6pPr marL="2282262" algn="l" defTabSz="912903" rtl="0" eaLnBrk="1" latinLnBrk="0" hangingPunct="1">
      <a:defRPr sz="1800" kern="1200">
        <a:solidFill>
          <a:schemeClr val="tx1"/>
        </a:solidFill>
        <a:latin typeface="+mn-lt"/>
        <a:ea typeface="+mn-ea"/>
        <a:cs typeface="+mn-cs"/>
      </a:defRPr>
    </a:lvl6pPr>
    <a:lvl7pPr marL="2738711" algn="l" defTabSz="912903" rtl="0" eaLnBrk="1" latinLnBrk="0" hangingPunct="1">
      <a:defRPr sz="1800" kern="1200">
        <a:solidFill>
          <a:schemeClr val="tx1"/>
        </a:solidFill>
        <a:latin typeface="+mn-lt"/>
        <a:ea typeface="+mn-ea"/>
        <a:cs typeface="+mn-cs"/>
      </a:defRPr>
    </a:lvl7pPr>
    <a:lvl8pPr marL="3195166" algn="l" defTabSz="912903" rtl="0" eaLnBrk="1" latinLnBrk="0" hangingPunct="1">
      <a:defRPr sz="1800" kern="1200">
        <a:solidFill>
          <a:schemeClr val="tx1"/>
        </a:solidFill>
        <a:latin typeface="+mn-lt"/>
        <a:ea typeface="+mn-ea"/>
        <a:cs typeface="+mn-cs"/>
      </a:defRPr>
    </a:lvl8pPr>
    <a:lvl9pPr marL="3651616" algn="l" defTabSz="9129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irin Anne Ahmed" initials="SAA" lastIdx="1" clrIdx="0"/>
  <p:cmAuthor id="1" name="Dominic R Beamer (CENSUS/20RPO FED)" initials="DRB(F" lastIdx="1" clrIdx="1"/>
  <p:cmAuthor id="2" name="Brian Kevin Timko (CENSUS/GEO FED)" initials="BKT(F" lastIdx="4" clrIdx="2">
    <p:extLst>
      <p:ext uri="{19B8F6BF-5375-455C-9EA6-DF929625EA0E}">
        <p15:presenceInfo xmlns:p15="http://schemas.microsoft.com/office/powerpoint/2012/main" userId="S-1-5-21-2418650581-3053253586-2785318765-246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C00045"/>
    <a:srgbClr val="3366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91" autoAdjust="0"/>
    <p:restoredTop sz="64405" autoAdjust="0"/>
  </p:normalViewPr>
  <p:slideViewPr>
    <p:cSldViewPr>
      <p:cViewPr varScale="1">
        <p:scale>
          <a:sx n="56" d="100"/>
          <a:sy n="56" d="100"/>
        </p:scale>
        <p:origin x="1930" y="53"/>
      </p:cViewPr>
      <p:guideLst>
        <p:guide orient="horz" pos="2160"/>
        <p:guide pos="2880"/>
      </p:guideLst>
    </p:cSldViewPr>
  </p:slideViewPr>
  <p:outlineViewPr>
    <p:cViewPr>
      <p:scale>
        <a:sx n="33" d="100"/>
        <a:sy n="33" d="100"/>
      </p:scale>
      <p:origin x="0" y="10998"/>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1584" y="72"/>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1362EF-AE3D-4F3B-B474-9F5511B226F9}"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1D4A8637-BEAE-492B-AC5D-03093DEB08FF}">
      <dgm:prSet phldrT="[Text]"/>
      <dgm:spPr>
        <a:solidFill>
          <a:schemeClr val="accent3">
            <a:lumMod val="75000"/>
          </a:schemeClr>
        </a:solidFill>
      </dgm:spPr>
      <dgm:t>
        <a:bodyPr/>
        <a:lstStyle/>
        <a:p>
          <a:r>
            <a:rPr lang="en-US" b="1" dirty="0" smtClean="0"/>
            <a:t>On-going  Maintenance and Update</a:t>
          </a:r>
          <a:endParaRPr lang="en-US" dirty="0"/>
        </a:p>
      </dgm:t>
    </dgm:pt>
    <dgm:pt modelId="{AAB0FA2D-914A-4601-A9B5-A5129DF18084}" type="parTrans" cxnId="{0C151CF9-62AD-42D4-B13E-6146CC5CF08D}">
      <dgm:prSet/>
      <dgm:spPr/>
      <dgm:t>
        <a:bodyPr/>
        <a:lstStyle/>
        <a:p>
          <a:endParaRPr lang="en-US"/>
        </a:p>
      </dgm:t>
    </dgm:pt>
    <dgm:pt modelId="{4FDE4A7B-BAB0-4860-BFB5-B1417B97783C}" type="sibTrans" cxnId="{0C151CF9-62AD-42D4-B13E-6146CC5CF08D}">
      <dgm:prSet/>
      <dgm:spPr/>
      <dgm:t>
        <a:bodyPr/>
        <a:lstStyle/>
        <a:p>
          <a:endParaRPr lang="en-US"/>
        </a:p>
      </dgm:t>
    </dgm:pt>
    <dgm:pt modelId="{BAEAA666-2D41-47A9-9029-9B695626A52B}">
      <dgm:prSet phldrT="[Text]" custT="1"/>
      <dgm:spPr>
        <a:ln>
          <a:solidFill>
            <a:schemeClr val="accent3">
              <a:lumMod val="75000"/>
            </a:schemeClr>
          </a:solidFill>
        </a:ln>
      </dgm:spPr>
      <dgm:t>
        <a:bodyPr/>
        <a:lstStyle/>
        <a:p>
          <a:r>
            <a:rPr lang="en-US" sz="2000" dirty="0" smtClean="0">
              <a:latin typeface="+mj-lt"/>
            </a:rPr>
            <a:t>US Postal Service’s Delivery Sequence File (DSF)</a:t>
          </a:r>
        </a:p>
        <a:p>
          <a:r>
            <a:rPr lang="en-US" sz="2000" dirty="0" smtClean="0">
              <a:latin typeface="+mj-lt"/>
            </a:rPr>
            <a:t>Updates from tribal, state, and local government address lists and commercial address lists</a:t>
          </a:r>
        </a:p>
        <a:p>
          <a:r>
            <a:rPr lang="en-US" sz="2000" dirty="0" smtClean="0"/>
            <a:t>Continuous identification of stability and change</a:t>
          </a:r>
          <a:endParaRPr lang="en-US" sz="1800" dirty="0">
            <a:latin typeface="+mj-lt"/>
          </a:endParaRPr>
        </a:p>
      </dgm:t>
    </dgm:pt>
    <dgm:pt modelId="{0CF4C9A4-BC68-4345-88C7-77555E33A053}" type="parTrans" cxnId="{123E2D77-9408-4188-8FBC-C9E042D1133F}">
      <dgm:prSet/>
      <dgm:spPr/>
      <dgm:t>
        <a:bodyPr/>
        <a:lstStyle/>
        <a:p>
          <a:endParaRPr lang="en-US"/>
        </a:p>
      </dgm:t>
    </dgm:pt>
    <dgm:pt modelId="{0A72469D-B72E-4405-ABD7-EBCDD5EC0CA5}" type="sibTrans" cxnId="{123E2D77-9408-4188-8FBC-C9E042D1133F}">
      <dgm:prSet/>
      <dgm:spPr/>
      <dgm:t>
        <a:bodyPr/>
        <a:lstStyle/>
        <a:p>
          <a:endParaRPr lang="en-US"/>
        </a:p>
      </dgm:t>
    </dgm:pt>
    <dgm:pt modelId="{E5811C70-2972-4463-9562-469C9EE02337}">
      <dgm:prSet phldrT="[Text]"/>
      <dgm:spPr/>
      <dgm:t>
        <a:bodyPr/>
        <a:lstStyle/>
        <a:p>
          <a:r>
            <a:rPr lang="en-US" b="1" dirty="0" smtClean="0"/>
            <a:t>Address Canvassing</a:t>
          </a:r>
          <a:endParaRPr lang="en-US" b="1" dirty="0"/>
        </a:p>
      </dgm:t>
    </dgm:pt>
    <dgm:pt modelId="{A38C1B36-EF5C-42C2-91EC-4AC4FABCF7EE}" type="parTrans" cxnId="{8D75AD35-4D26-4DDE-B877-7D025464A06A}">
      <dgm:prSet/>
      <dgm:spPr/>
      <dgm:t>
        <a:bodyPr/>
        <a:lstStyle/>
        <a:p>
          <a:endParaRPr lang="en-US"/>
        </a:p>
      </dgm:t>
    </dgm:pt>
    <dgm:pt modelId="{164CDBC0-9342-4F99-9E16-9BE6B3610271}" type="sibTrans" cxnId="{8D75AD35-4D26-4DDE-B877-7D025464A06A}">
      <dgm:prSet/>
      <dgm:spPr/>
      <dgm:t>
        <a:bodyPr/>
        <a:lstStyle/>
        <a:p>
          <a:endParaRPr lang="en-US"/>
        </a:p>
      </dgm:t>
    </dgm:pt>
    <dgm:pt modelId="{BAB34606-9ADE-48F2-A6D6-5A651266A473}">
      <dgm:prSet phldrT="[Text]" custT="1"/>
      <dgm:spPr/>
      <dgm:t>
        <a:bodyPr/>
        <a:lstStyle/>
        <a:p>
          <a:r>
            <a:rPr lang="en-US" sz="2000" dirty="0" smtClean="0">
              <a:solidFill>
                <a:schemeClr val="tx1"/>
              </a:solidFill>
            </a:rPr>
            <a:t>Nationwide In-Office Address Canvassing</a:t>
          </a:r>
          <a:endParaRPr lang="en-US" sz="2000" dirty="0">
            <a:solidFill>
              <a:schemeClr val="tx1"/>
            </a:solidFill>
          </a:endParaRPr>
        </a:p>
      </dgm:t>
    </dgm:pt>
    <dgm:pt modelId="{13FF6323-89AD-4442-9FA9-D0EB19FF0218}" type="parTrans" cxnId="{341ED294-EDD6-4B06-93A0-CEA6BE1803BB}">
      <dgm:prSet/>
      <dgm:spPr/>
      <dgm:t>
        <a:bodyPr/>
        <a:lstStyle/>
        <a:p>
          <a:endParaRPr lang="en-US"/>
        </a:p>
      </dgm:t>
    </dgm:pt>
    <dgm:pt modelId="{1144C6E3-0C97-43CE-81B7-73DE5C6B23FE}" type="sibTrans" cxnId="{341ED294-EDD6-4B06-93A0-CEA6BE1803BB}">
      <dgm:prSet/>
      <dgm:spPr/>
      <dgm:t>
        <a:bodyPr/>
        <a:lstStyle/>
        <a:p>
          <a:endParaRPr lang="en-US"/>
        </a:p>
      </dgm:t>
    </dgm:pt>
    <dgm:pt modelId="{E4A86443-6F5B-4426-BEB9-9465E4360275}">
      <dgm:prSet phldrT="[Text]"/>
      <dgm:spPr>
        <a:solidFill>
          <a:srgbClr val="7030A0"/>
        </a:solidFill>
      </dgm:spPr>
      <dgm:t>
        <a:bodyPr/>
        <a:lstStyle/>
        <a:p>
          <a:r>
            <a:rPr lang="en-US" b="1" dirty="0" smtClean="0"/>
            <a:t>LUCA</a:t>
          </a:r>
          <a:endParaRPr lang="en-US" b="1" dirty="0"/>
        </a:p>
      </dgm:t>
    </dgm:pt>
    <dgm:pt modelId="{57C070B4-A985-4641-B8E9-08DC1E87C224}" type="parTrans" cxnId="{04634068-CA84-4B01-8390-0FB1CBF9CD3E}">
      <dgm:prSet/>
      <dgm:spPr/>
      <dgm:t>
        <a:bodyPr/>
        <a:lstStyle/>
        <a:p>
          <a:endParaRPr lang="en-US"/>
        </a:p>
      </dgm:t>
    </dgm:pt>
    <dgm:pt modelId="{C948F125-CDAF-4683-A9BD-DC94E36307E7}" type="sibTrans" cxnId="{04634068-CA84-4B01-8390-0FB1CBF9CD3E}">
      <dgm:prSet/>
      <dgm:spPr/>
      <dgm:t>
        <a:bodyPr/>
        <a:lstStyle/>
        <a:p>
          <a:endParaRPr lang="en-US"/>
        </a:p>
      </dgm:t>
    </dgm:pt>
    <dgm:pt modelId="{82A833ED-2873-4D28-B912-6C4C75D40737}">
      <dgm:prSet phldrT="[Text]" custT="1"/>
      <dgm:spPr>
        <a:ln>
          <a:solidFill>
            <a:srgbClr val="7030A0"/>
          </a:solidFill>
        </a:ln>
      </dgm:spPr>
      <dgm:t>
        <a:bodyPr/>
        <a:lstStyle/>
        <a:p>
          <a:r>
            <a:rPr lang="en-US" sz="2000" dirty="0" smtClean="0"/>
            <a:t>Opportunity to review and update the Census Bureau’s address list for the 2020 Census</a:t>
          </a:r>
          <a:endParaRPr lang="en-US" sz="2200" dirty="0"/>
        </a:p>
      </dgm:t>
    </dgm:pt>
    <dgm:pt modelId="{31975CA9-79A5-4F44-AE15-587BE70A70C6}" type="parTrans" cxnId="{02A510B5-8165-46FB-AC4F-58EC074F9FC4}">
      <dgm:prSet/>
      <dgm:spPr/>
      <dgm:t>
        <a:bodyPr/>
        <a:lstStyle/>
        <a:p>
          <a:endParaRPr lang="en-US"/>
        </a:p>
      </dgm:t>
    </dgm:pt>
    <dgm:pt modelId="{2B31EB7C-8705-4534-9C8F-5E91024C5924}" type="sibTrans" cxnId="{02A510B5-8165-46FB-AC4F-58EC074F9FC4}">
      <dgm:prSet/>
      <dgm:spPr/>
      <dgm:t>
        <a:bodyPr/>
        <a:lstStyle/>
        <a:p>
          <a:endParaRPr lang="en-US"/>
        </a:p>
      </dgm:t>
    </dgm:pt>
    <dgm:pt modelId="{D8050C99-6803-4A4B-8411-B504A376787B}">
      <dgm:prSet custT="1"/>
      <dgm:spPr/>
      <dgm:t>
        <a:bodyPr/>
        <a:lstStyle/>
        <a:p>
          <a:r>
            <a:rPr lang="en-US" sz="2000" dirty="0" smtClean="0"/>
            <a:t>In-Field Address Canvassing</a:t>
          </a:r>
        </a:p>
        <a:p>
          <a:r>
            <a:rPr lang="en-US" sz="2000" dirty="0" smtClean="0"/>
            <a:t>Annual In-Field data collection, checks, and tests</a:t>
          </a:r>
        </a:p>
      </dgm:t>
    </dgm:pt>
    <dgm:pt modelId="{BF571502-0335-4D0B-B420-8A039B679F38}" type="parTrans" cxnId="{5594C3B1-53CE-4DA0-88D9-AEC1552C37F6}">
      <dgm:prSet/>
      <dgm:spPr/>
      <dgm:t>
        <a:bodyPr/>
        <a:lstStyle/>
        <a:p>
          <a:endParaRPr lang="en-US"/>
        </a:p>
      </dgm:t>
    </dgm:pt>
    <dgm:pt modelId="{B82D230B-C7DE-49EA-866C-2C8912E8E938}" type="sibTrans" cxnId="{5594C3B1-53CE-4DA0-88D9-AEC1552C37F6}">
      <dgm:prSet/>
      <dgm:spPr/>
      <dgm:t>
        <a:bodyPr/>
        <a:lstStyle/>
        <a:p>
          <a:endParaRPr lang="en-US"/>
        </a:p>
      </dgm:t>
    </dgm:pt>
    <dgm:pt modelId="{AC123088-A58F-4F10-AFB4-42F937AEAB41}" type="pres">
      <dgm:prSet presAssocID="{A61362EF-AE3D-4F3B-B474-9F5511B226F9}" presName="Name0" presStyleCnt="0">
        <dgm:presLayoutVars>
          <dgm:chMax val="5"/>
          <dgm:chPref val="5"/>
          <dgm:dir/>
          <dgm:animLvl val="lvl"/>
        </dgm:presLayoutVars>
      </dgm:prSet>
      <dgm:spPr/>
      <dgm:t>
        <a:bodyPr/>
        <a:lstStyle/>
        <a:p>
          <a:endParaRPr lang="en-US"/>
        </a:p>
      </dgm:t>
    </dgm:pt>
    <dgm:pt modelId="{4A6D2B67-8FB9-4862-8DF7-45D830FD9154}" type="pres">
      <dgm:prSet presAssocID="{1D4A8637-BEAE-492B-AC5D-03093DEB08FF}" presName="parentText1" presStyleLbl="node1" presStyleIdx="0" presStyleCnt="3" custScaleX="89516" custScaleY="121888" custLinFactNeighborX="-1433" custLinFactNeighborY="-19182">
        <dgm:presLayoutVars>
          <dgm:chMax/>
          <dgm:chPref val="3"/>
          <dgm:bulletEnabled val="1"/>
        </dgm:presLayoutVars>
      </dgm:prSet>
      <dgm:spPr/>
      <dgm:t>
        <a:bodyPr/>
        <a:lstStyle/>
        <a:p>
          <a:endParaRPr lang="en-US"/>
        </a:p>
      </dgm:t>
    </dgm:pt>
    <dgm:pt modelId="{48BC504A-D7AD-4F92-ABDB-284F82797142}" type="pres">
      <dgm:prSet presAssocID="{1D4A8637-BEAE-492B-AC5D-03093DEB08FF}" presName="childText1" presStyleLbl="solidAlignAcc1" presStyleIdx="0" presStyleCnt="3" custScaleX="96153" custScaleY="149776" custLinFactNeighborX="11519" custLinFactNeighborY="13437">
        <dgm:presLayoutVars>
          <dgm:chMax val="0"/>
          <dgm:chPref val="0"/>
          <dgm:bulletEnabled val="1"/>
        </dgm:presLayoutVars>
      </dgm:prSet>
      <dgm:spPr/>
      <dgm:t>
        <a:bodyPr/>
        <a:lstStyle/>
        <a:p>
          <a:endParaRPr lang="en-US"/>
        </a:p>
      </dgm:t>
    </dgm:pt>
    <dgm:pt modelId="{4857BFF7-D09C-4BE7-A7E2-F77B6409C691}" type="pres">
      <dgm:prSet presAssocID="{E5811C70-2972-4463-9562-469C9EE02337}" presName="parentText2" presStyleLbl="node1" presStyleIdx="1" presStyleCnt="3" custScaleX="88339" custLinFactNeighborX="-3269" custLinFactNeighborY="-11552">
        <dgm:presLayoutVars>
          <dgm:chMax/>
          <dgm:chPref val="3"/>
          <dgm:bulletEnabled val="1"/>
        </dgm:presLayoutVars>
      </dgm:prSet>
      <dgm:spPr/>
      <dgm:t>
        <a:bodyPr/>
        <a:lstStyle/>
        <a:p>
          <a:endParaRPr lang="en-US"/>
        </a:p>
      </dgm:t>
    </dgm:pt>
    <dgm:pt modelId="{B65A7A61-CB69-4A6D-9451-B2A49F61898D}" type="pres">
      <dgm:prSet presAssocID="{E5811C70-2972-4463-9562-469C9EE02337}" presName="childText2" presStyleLbl="solidAlignAcc1" presStyleIdx="1" presStyleCnt="3" custScaleX="109340" custScaleY="133191" custLinFactNeighborX="11509" custLinFactNeighborY="4349">
        <dgm:presLayoutVars>
          <dgm:chMax val="0"/>
          <dgm:chPref val="0"/>
          <dgm:bulletEnabled val="1"/>
        </dgm:presLayoutVars>
      </dgm:prSet>
      <dgm:spPr/>
      <dgm:t>
        <a:bodyPr/>
        <a:lstStyle/>
        <a:p>
          <a:endParaRPr lang="en-US"/>
        </a:p>
      </dgm:t>
    </dgm:pt>
    <dgm:pt modelId="{54861FFA-572E-4DA6-8095-7366647E102B}" type="pres">
      <dgm:prSet presAssocID="{E4A86443-6F5B-4426-BEB9-9465E4360275}" presName="parentText3" presStyleLbl="node1" presStyleIdx="2" presStyleCnt="3" custScaleX="77996" custLinFactNeighborX="-7093" custLinFactNeighborY="-4672">
        <dgm:presLayoutVars>
          <dgm:chMax/>
          <dgm:chPref val="3"/>
          <dgm:bulletEnabled val="1"/>
        </dgm:presLayoutVars>
      </dgm:prSet>
      <dgm:spPr/>
      <dgm:t>
        <a:bodyPr/>
        <a:lstStyle/>
        <a:p>
          <a:endParaRPr lang="en-US"/>
        </a:p>
      </dgm:t>
    </dgm:pt>
    <dgm:pt modelId="{D166D98F-4581-4135-B594-6E86218467E7}" type="pres">
      <dgm:prSet presAssocID="{E4A86443-6F5B-4426-BEB9-9465E4360275}" presName="childText3" presStyleLbl="solidAlignAcc1" presStyleIdx="2" presStyleCnt="3" custScaleX="77606" custScaleY="110214" custLinFactNeighborX="-5332" custLinFactNeighborY="300">
        <dgm:presLayoutVars>
          <dgm:chMax val="0"/>
          <dgm:chPref val="0"/>
          <dgm:bulletEnabled val="1"/>
        </dgm:presLayoutVars>
      </dgm:prSet>
      <dgm:spPr/>
      <dgm:t>
        <a:bodyPr/>
        <a:lstStyle/>
        <a:p>
          <a:endParaRPr lang="en-US"/>
        </a:p>
      </dgm:t>
    </dgm:pt>
  </dgm:ptLst>
  <dgm:cxnLst>
    <dgm:cxn modelId="{5AB912E7-DF43-41C2-B45B-C18DF124D601}" type="presOf" srcId="{E5811C70-2972-4463-9562-469C9EE02337}" destId="{4857BFF7-D09C-4BE7-A7E2-F77B6409C691}" srcOrd="0" destOrd="0" presId="urn:microsoft.com/office/officeart/2009/3/layout/IncreasingArrowsProcess"/>
    <dgm:cxn modelId="{5594C3B1-53CE-4DA0-88D9-AEC1552C37F6}" srcId="{E5811C70-2972-4463-9562-469C9EE02337}" destId="{D8050C99-6803-4A4B-8411-B504A376787B}" srcOrd="1" destOrd="0" parTransId="{BF571502-0335-4D0B-B420-8A039B679F38}" sibTransId="{B82D230B-C7DE-49EA-866C-2C8912E8E938}"/>
    <dgm:cxn modelId="{123E2D77-9408-4188-8FBC-C9E042D1133F}" srcId="{1D4A8637-BEAE-492B-AC5D-03093DEB08FF}" destId="{BAEAA666-2D41-47A9-9029-9B695626A52B}" srcOrd="0" destOrd="0" parTransId="{0CF4C9A4-BC68-4345-88C7-77555E33A053}" sibTransId="{0A72469D-B72E-4405-ABD7-EBCDD5EC0CA5}"/>
    <dgm:cxn modelId="{0C151CF9-62AD-42D4-B13E-6146CC5CF08D}" srcId="{A61362EF-AE3D-4F3B-B474-9F5511B226F9}" destId="{1D4A8637-BEAE-492B-AC5D-03093DEB08FF}" srcOrd="0" destOrd="0" parTransId="{AAB0FA2D-914A-4601-A9B5-A5129DF18084}" sibTransId="{4FDE4A7B-BAB0-4860-BFB5-B1417B97783C}"/>
    <dgm:cxn modelId="{916E5759-59C6-4FCE-821F-16B51F460F8E}" type="presOf" srcId="{1D4A8637-BEAE-492B-AC5D-03093DEB08FF}" destId="{4A6D2B67-8FB9-4862-8DF7-45D830FD9154}" srcOrd="0" destOrd="0" presId="urn:microsoft.com/office/officeart/2009/3/layout/IncreasingArrowsProcess"/>
    <dgm:cxn modelId="{02A510B5-8165-46FB-AC4F-58EC074F9FC4}" srcId="{E4A86443-6F5B-4426-BEB9-9465E4360275}" destId="{82A833ED-2873-4D28-B912-6C4C75D40737}" srcOrd="0" destOrd="0" parTransId="{31975CA9-79A5-4F44-AE15-587BE70A70C6}" sibTransId="{2B31EB7C-8705-4534-9C8F-5E91024C5924}"/>
    <dgm:cxn modelId="{AAD991C7-84C7-431A-A4B3-3AAD03857FE0}" type="presOf" srcId="{BAEAA666-2D41-47A9-9029-9B695626A52B}" destId="{48BC504A-D7AD-4F92-ABDB-284F82797142}" srcOrd="0" destOrd="0" presId="urn:microsoft.com/office/officeart/2009/3/layout/IncreasingArrowsProcess"/>
    <dgm:cxn modelId="{14B30A2E-CAB4-4DA4-AA50-932C04732427}" type="presOf" srcId="{82A833ED-2873-4D28-B912-6C4C75D40737}" destId="{D166D98F-4581-4135-B594-6E86218467E7}" srcOrd="0" destOrd="0" presId="urn:microsoft.com/office/officeart/2009/3/layout/IncreasingArrowsProcess"/>
    <dgm:cxn modelId="{A2EE4375-1668-44C5-B423-93523EAF12C9}" type="presOf" srcId="{E4A86443-6F5B-4426-BEB9-9465E4360275}" destId="{54861FFA-572E-4DA6-8095-7366647E102B}" srcOrd="0" destOrd="0" presId="urn:microsoft.com/office/officeart/2009/3/layout/IncreasingArrowsProcess"/>
    <dgm:cxn modelId="{DB9C48B6-DA05-4C6C-8933-E4A0ADB4FA70}" type="presOf" srcId="{BAB34606-9ADE-48F2-A6D6-5A651266A473}" destId="{B65A7A61-CB69-4A6D-9451-B2A49F61898D}" srcOrd="0" destOrd="0" presId="urn:microsoft.com/office/officeart/2009/3/layout/IncreasingArrowsProcess"/>
    <dgm:cxn modelId="{CFE6E91D-1A26-40A1-8A59-1A3820B6F6E9}" type="presOf" srcId="{D8050C99-6803-4A4B-8411-B504A376787B}" destId="{B65A7A61-CB69-4A6D-9451-B2A49F61898D}" srcOrd="0" destOrd="1" presId="urn:microsoft.com/office/officeart/2009/3/layout/IncreasingArrowsProcess"/>
    <dgm:cxn modelId="{341ED294-EDD6-4B06-93A0-CEA6BE1803BB}" srcId="{E5811C70-2972-4463-9562-469C9EE02337}" destId="{BAB34606-9ADE-48F2-A6D6-5A651266A473}" srcOrd="0" destOrd="0" parTransId="{13FF6323-89AD-4442-9FA9-D0EB19FF0218}" sibTransId="{1144C6E3-0C97-43CE-81B7-73DE5C6B23FE}"/>
    <dgm:cxn modelId="{8D75AD35-4D26-4DDE-B877-7D025464A06A}" srcId="{A61362EF-AE3D-4F3B-B474-9F5511B226F9}" destId="{E5811C70-2972-4463-9562-469C9EE02337}" srcOrd="1" destOrd="0" parTransId="{A38C1B36-EF5C-42C2-91EC-4AC4FABCF7EE}" sibTransId="{164CDBC0-9342-4F99-9E16-9BE6B3610271}"/>
    <dgm:cxn modelId="{04634068-CA84-4B01-8390-0FB1CBF9CD3E}" srcId="{A61362EF-AE3D-4F3B-B474-9F5511B226F9}" destId="{E4A86443-6F5B-4426-BEB9-9465E4360275}" srcOrd="2" destOrd="0" parTransId="{57C070B4-A985-4641-B8E9-08DC1E87C224}" sibTransId="{C948F125-CDAF-4683-A9BD-DC94E36307E7}"/>
    <dgm:cxn modelId="{7C701397-0E14-4D27-8775-9D305298E294}" type="presOf" srcId="{A61362EF-AE3D-4F3B-B474-9F5511B226F9}" destId="{AC123088-A58F-4F10-AFB4-42F937AEAB41}" srcOrd="0" destOrd="0" presId="urn:microsoft.com/office/officeart/2009/3/layout/IncreasingArrowsProcess"/>
    <dgm:cxn modelId="{965F21B8-CF4C-461D-B21A-621B71DABE23}" type="presParOf" srcId="{AC123088-A58F-4F10-AFB4-42F937AEAB41}" destId="{4A6D2B67-8FB9-4862-8DF7-45D830FD9154}" srcOrd="0" destOrd="0" presId="urn:microsoft.com/office/officeart/2009/3/layout/IncreasingArrowsProcess"/>
    <dgm:cxn modelId="{34F49FA4-AAA6-43AC-96DC-76AB02B947D8}" type="presParOf" srcId="{AC123088-A58F-4F10-AFB4-42F937AEAB41}" destId="{48BC504A-D7AD-4F92-ABDB-284F82797142}" srcOrd="1" destOrd="0" presId="urn:microsoft.com/office/officeart/2009/3/layout/IncreasingArrowsProcess"/>
    <dgm:cxn modelId="{AC8D5C85-3ED0-4EDD-A515-1BEDBD1578EB}" type="presParOf" srcId="{AC123088-A58F-4F10-AFB4-42F937AEAB41}" destId="{4857BFF7-D09C-4BE7-A7E2-F77B6409C691}" srcOrd="2" destOrd="0" presId="urn:microsoft.com/office/officeart/2009/3/layout/IncreasingArrowsProcess"/>
    <dgm:cxn modelId="{4DEE9F55-125E-4B06-B8F8-E854776B7841}" type="presParOf" srcId="{AC123088-A58F-4F10-AFB4-42F937AEAB41}" destId="{B65A7A61-CB69-4A6D-9451-B2A49F61898D}" srcOrd="3" destOrd="0" presId="urn:microsoft.com/office/officeart/2009/3/layout/IncreasingArrowsProcess"/>
    <dgm:cxn modelId="{B2A47B14-1C35-4798-B30D-9385E59E0B42}" type="presParOf" srcId="{AC123088-A58F-4F10-AFB4-42F937AEAB41}" destId="{54861FFA-572E-4DA6-8095-7366647E102B}" srcOrd="4" destOrd="0" presId="urn:microsoft.com/office/officeart/2009/3/layout/IncreasingArrowsProcess"/>
    <dgm:cxn modelId="{65B097A3-4CC2-4FBD-BCE6-85AB78AB91F5}" type="presParOf" srcId="{AC123088-A58F-4F10-AFB4-42F937AEAB41}" destId="{D166D98F-4581-4135-B594-6E86218467E7}"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D2B67-8FB9-4862-8DF7-45D830FD9154}">
      <dsp:nvSpPr>
        <dsp:cNvPr id="0" name=""/>
        <dsp:cNvSpPr/>
      </dsp:nvSpPr>
      <dsp:spPr>
        <a:xfrm>
          <a:off x="476211" y="4"/>
          <a:ext cx="7324327" cy="1452456"/>
        </a:xfrm>
        <a:prstGeom prst="rightArrow">
          <a:avLst>
            <a:gd name="adj1" fmla="val 50000"/>
            <a:gd name="adj2" fmla="val 5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9172" numCol="1" spcCol="1270" anchor="ctr" anchorCtr="0">
          <a:noAutofit/>
        </a:bodyPr>
        <a:lstStyle/>
        <a:p>
          <a:pPr lvl="0" algn="l" defTabSz="977900">
            <a:lnSpc>
              <a:spcPct val="90000"/>
            </a:lnSpc>
            <a:spcBef>
              <a:spcPct val="0"/>
            </a:spcBef>
            <a:spcAft>
              <a:spcPct val="35000"/>
            </a:spcAft>
          </a:pPr>
          <a:r>
            <a:rPr lang="en-US" sz="2200" b="1" kern="1200" dirty="0" smtClean="0"/>
            <a:t>On-going  Maintenance and Update</a:t>
          </a:r>
          <a:endParaRPr lang="en-US" sz="2200" kern="1200" dirty="0"/>
        </a:p>
      </dsp:txBody>
      <dsp:txXfrm>
        <a:off x="476211" y="363118"/>
        <a:ext cx="6961213" cy="726228"/>
      </dsp:txXfrm>
    </dsp:sp>
    <dsp:sp modelId="{48BC504A-D7AD-4F92-ABDB-284F82797142}">
      <dsp:nvSpPr>
        <dsp:cNvPr id="0" name=""/>
        <dsp:cNvSpPr/>
      </dsp:nvSpPr>
      <dsp:spPr>
        <a:xfrm>
          <a:off x="503318" y="1015055"/>
          <a:ext cx="2423151" cy="3438140"/>
        </a:xfrm>
        <a:prstGeom prst="rect">
          <a:avLst/>
        </a:prstGeom>
        <a:solidFill>
          <a:schemeClr val="lt1">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latin typeface="+mj-lt"/>
            </a:rPr>
            <a:t>US Postal Service’s Delivery Sequence File (DSF)</a:t>
          </a:r>
        </a:p>
        <a:p>
          <a:pPr lvl="0" algn="l" defTabSz="889000">
            <a:lnSpc>
              <a:spcPct val="90000"/>
            </a:lnSpc>
            <a:spcBef>
              <a:spcPct val="0"/>
            </a:spcBef>
            <a:spcAft>
              <a:spcPct val="35000"/>
            </a:spcAft>
          </a:pPr>
          <a:r>
            <a:rPr lang="en-US" sz="2000" kern="1200" dirty="0" smtClean="0">
              <a:latin typeface="+mj-lt"/>
            </a:rPr>
            <a:t>Updates from tribal, state, and local government address lists and commercial address lists</a:t>
          </a:r>
        </a:p>
        <a:p>
          <a:pPr lvl="0" algn="l" defTabSz="889000">
            <a:lnSpc>
              <a:spcPct val="90000"/>
            </a:lnSpc>
            <a:spcBef>
              <a:spcPct val="0"/>
            </a:spcBef>
            <a:spcAft>
              <a:spcPct val="35000"/>
            </a:spcAft>
          </a:pPr>
          <a:r>
            <a:rPr lang="en-US" sz="2000" kern="1200" dirty="0" smtClean="0"/>
            <a:t>Continuous identification of stability and change</a:t>
          </a:r>
          <a:endParaRPr lang="en-US" sz="1800" kern="1200" dirty="0">
            <a:latin typeface="+mj-lt"/>
          </a:endParaRPr>
        </a:p>
      </dsp:txBody>
      <dsp:txXfrm>
        <a:off x="503318" y="1015055"/>
        <a:ext cx="2423151" cy="3438140"/>
      </dsp:txXfrm>
    </dsp:sp>
    <dsp:sp modelId="{4857BFF7-D09C-4BE7-A7E2-F77B6409C691}">
      <dsp:nvSpPr>
        <dsp:cNvPr id="0" name=""/>
        <dsp:cNvSpPr/>
      </dsp:nvSpPr>
      <dsp:spPr>
        <a:xfrm>
          <a:off x="2829687" y="618548"/>
          <a:ext cx="5001792" cy="1191631"/>
        </a:xfrm>
        <a:prstGeom prst="rightArrow">
          <a:avLst>
            <a:gd name="adj1" fmla="val 50000"/>
            <a:gd name="adj2"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9172" numCol="1" spcCol="1270" anchor="ctr" anchorCtr="0">
          <a:noAutofit/>
        </a:bodyPr>
        <a:lstStyle/>
        <a:p>
          <a:pPr lvl="0" algn="l" defTabSz="977900">
            <a:lnSpc>
              <a:spcPct val="90000"/>
            </a:lnSpc>
            <a:spcBef>
              <a:spcPct val="0"/>
            </a:spcBef>
            <a:spcAft>
              <a:spcPct val="35000"/>
            </a:spcAft>
          </a:pPr>
          <a:r>
            <a:rPr lang="en-US" sz="2200" b="1" kern="1200" dirty="0" smtClean="0"/>
            <a:t>Address Canvassing</a:t>
          </a:r>
          <a:endParaRPr lang="en-US" sz="2200" b="1" kern="1200" dirty="0"/>
        </a:p>
      </dsp:txBody>
      <dsp:txXfrm>
        <a:off x="2829687" y="916456"/>
        <a:ext cx="4703884" cy="595815"/>
      </dsp:txXfrm>
    </dsp:sp>
    <dsp:sp modelId="{B65A7A61-CB69-4A6D-9451-B2A49F61898D}">
      <dsp:nvSpPr>
        <dsp:cNvPr id="0" name=""/>
        <dsp:cNvSpPr/>
      </dsp:nvSpPr>
      <dsp:spPr>
        <a:xfrm>
          <a:off x="2857003" y="1394004"/>
          <a:ext cx="2755477" cy="305742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solidFill>
                <a:schemeClr val="tx1"/>
              </a:solidFill>
            </a:rPr>
            <a:t>Nationwide In-Office Address Canvassing</a:t>
          </a:r>
          <a:endParaRPr lang="en-US" sz="2000" kern="1200" dirty="0">
            <a:solidFill>
              <a:schemeClr val="tx1"/>
            </a:solidFill>
          </a:endParaRPr>
        </a:p>
        <a:p>
          <a:pPr lvl="0" algn="l" defTabSz="889000">
            <a:lnSpc>
              <a:spcPct val="90000"/>
            </a:lnSpc>
            <a:spcBef>
              <a:spcPct val="0"/>
            </a:spcBef>
            <a:spcAft>
              <a:spcPct val="35000"/>
            </a:spcAft>
          </a:pPr>
          <a:r>
            <a:rPr lang="en-US" sz="2000" kern="1200" dirty="0" smtClean="0"/>
            <a:t>In-Field Address Canvassing</a:t>
          </a:r>
        </a:p>
        <a:p>
          <a:pPr lvl="0" algn="l" defTabSz="889000">
            <a:lnSpc>
              <a:spcPct val="90000"/>
            </a:lnSpc>
            <a:spcBef>
              <a:spcPct val="0"/>
            </a:spcBef>
            <a:spcAft>
              <a:spcPct val="35000"/>
            </a:spcAft>
          </a:pPr>
          <a:r>
            <a:rPr lang="en-US" sz="2000" kern="1200" dirty="0" smtClean="0"/>
            <a:t>Annual In-Field data collection, checks, and tests</a:t>
          </a:r>
        </a:p>
      </dsp:txBody>
      <dsp:txXfrm>
        <a:off x="2857003" y="1394004"/>
        <a:ext cx="2755477" cy="3057428"/>
      </dsp:txXfrm>
    </dsp:sp>
    <dsp:sp modelId="{54861FFA-572E-4DA6-8095-7366647E102B}">
      <dsp:nvSpPr>
        <dsp:cNvPr id="0" name=""/>
        <dsp:cNvSpPr/>
      </dsp:nvSpPr>
      <dsp:spPr>
        <a:xfrm>
          <a:off x="5327572" y="1097743"/>
          <a:ext cx="2450589" cy="1191631"/>
        </a:xfrm>
        <a:prstGeom prst="rightArrow">
          <a:avLst>
            <a:gd name="adj1" fmla="val 50000"/>
            <a:gd name="adj2" fmla="val 5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9172" numCol="1" spcCol="1270" anchor="ctr" anchorCtr="0">
          <a:noAutofit/>
        </a:bodyPr>
        <a:lstStyle/>
        <a:p>
          <a:pPr lvl="0" algn="l" defTabSz="977900">
            <a:lnSpc>
              <a:spcPct val="90000"/>
            </a:lnSpc>
            <a:spcBef>
              <a:spcPct val="0"/>
            </a:spcBef>
            <a:spcAft>
              <a:spcPct val="35000"/>
            </a:spcAft>
          </a:pPr>
          <a:r>
            <a:rPr lang="en-US" sz="2200" b="1" kern="1200" dirty="0" smtClean="0"/>
            <a:t>LUCA</a:t>
          </a:r>
          <a:endParaRPr lang="en-US" sz="2200" b="1" kern="1200" dirty="0"/>
        </a:p>
      </dsp:txBody>
      <dsp:txXfrm>
        <a:off x="5327572" y="1395651"/>
        <a:ext cx="2152681" cy="595815"/>
      </dsp:txXfrm>
    </dsp:sp>
    <dsp:sp modelId="{D166D98F-4581-4135-B594-6E86218467E7}">
      <dsp:nvSpPr>
        <dsp:cNvPr id="0" name=""/>
        <dsp:cNvSpPr/>
      </dsp:nvSpPr>
      <dsp:spPr>
        <a:xfrm>
          <a:off x="5352558" y="1963605"/>
          <a:ext cx="1955748" cy="2492959"/>
        </a:xfrm>
        <a:prstGeom prst="rect">
          <a:avLst/>
        </a:prstGeom>
        <a:solidFill>
          <a:schemeClr val="lt1">
            <a:hueOff val="0"/>
            <a:satOff val="0"/>
            <a:lumOff val="0"/>
            <a:alphaOff val="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Opportunity to review and update the Census Bureau’s address list for the 2020 Census</a:t>
          </a:r>
          <a:endParaRPr lang="en-US" sz="2200" kern="1200" dirty="0"/>
        </a:p>
      </dsp:txBody>
      <dsp:txXfrm>
        <a:off x="5352558" y="1963605"/>
        <a:ext cx="1955748" cy="2492959"/>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3979" cy="465773"/>
          </a:xfrm>
          <a:prstGeom prst="rect">
            <a:avLst/>
          </a:prstGeom>
        </p:spPr>
        <p:txBody>
          <a:bodyPr vert="horz" lIns="91539" tIns="45771" rIns="91539" bIns="45771" rtlCol="0"/>
          <a:lstStyle>
            <a:lvl1pPr algn="l">
              <a:defRPr sz="1200"/>
            </a:lvl1pPr>
          </a:lstStyle>
          <a:p>
            <a:endParaRPr lang="en-US" dirty="0"/>
          </a:p>
        </p:txBody>
      </p:sp>
      <p:sp>
        <p:nvSpPr>
          <p:cNvPr id="3" name="Date Placeholder 2"/>
          <p:cNvSpPr>
            <a:spLocks noGrp="1"/>
          </p:cNvSpPr>
          <p:nvPr>
            <p:ph type="dt" sz="quarter" idx="1"/>
          </p:nvPr>
        </p:nvSpPr>
        <p:spPr>
          <a:xfrm>
            <a:off x="3977534" y="1"/>
            <a:ext cx="3043979" cy="465773"/>
          </a:xfrm>
          <a:prstGeom prst="rect">
            <a:avLst/>
          </a:prstGeom>
        </p:spPr>
        <p:txBody>
          <a:bodyPr vert="horz" lIns="91539" tIns="45771" rIns="91539" bIns="45771" rtlCol="0"/>
          <a:lstStyle>
            <a:lvl1pPr algn="r">
              <a:defRPr sz="1200"/>
            </a:lvl1pPr>
          </a:lstStyle>
          <a:p>
            <a:fld id="{A44A537E-EE4D-4804-80A9-456A5C4B24A7}" type="datetimeFigureOut">
              <a:rPr lang="en-US" smtClean="0"/>
              <a:t>5/25/2017</a:t>
            </a:fld>
            <a:endParaRPr lang="en-US" dirty="0"/>
          </a:p>
        </p:txBody>
      </p:sp>
      <p:sp>
        <p:nvSpPr>
          <p:cNvPr id="4" name="Footer Placeholder 3"/>
          <p:cNvSpPr>
            <a:spLocks noGrp="1"/>
          </p:cNvSpPr>
          <p:nvPr>
            <p:ph type="ftr" sz="quarter" idx="2"/>
          </p:nvPr>
        </p:nvSpPr>
        <p:spPr>
          <a:xfrm>
            <a:off x="2" y="8841742"/>
            <a:ext cx="3043979" cy="465773"/>
          </a:xfrm>
          <a:prstGeom prst="rect">
            <a:avLst/>
          </a:prstGeom>
        </p:spPr>
        <p:txBody>
          <a:bodyPr vert="horz" lIns="91539" tIns="45771" rIns="91539" bIns="4577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7534" y="8841742"/>
            <a:ext cx="3043979" cy="465773"/>
          </a:xfrm>
          <a:prstGeom prst="rect">
            <a:avLst/>
          </a:prstGeom>
        </p:spPr>
        <p:txBody>
          <a:bodyPr vert="horz" lIns="91539" tIns="45771" rIns="91539" bIns="45771" rtlCol="0" anchor="b"/>
          <a:lstStyle>
            <a:lvl1pPr algn="r">
              <a:defRPr sz="1200"/>
            </a:lvl1pPr>
          </a:lstStyle>
          <a:p>
            <a:fld id="{0ED89243-75CF-4232-ABF9-5588D56FFCC7}" type="slidenum">
              <a:rPr lang="en-US" smtClean="0"/>
              <a:t>‹#›</a:t>
            </a:fld>
            <a:endParaRPr lang="en-US" dirty="0"/>
          </a:p>
        </p:txBody>
      </p:sp>
    </p:spTree>
    <p:extLst>
      <p:ext uri="{BB962C8B-B14F-4D97-AF65-F5344CB8AC3E}">
        <p14:creationId xmlns:p14="http://schemas.microsoft.com/office/powerpoint/2010/main" val="1743635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43979" cy="465773"/>
          </a:xfrm>
          <a:prstGeom prst="rect">
            <a:avLst/>
          </a:prstGeom>
        </p:spPr>
        <p:txBody>
          <a:bodyPr vert="horz" lIns="91539" tIns="45771" rIns="91539" bIns="45771" rtlCol="0"/>
          <a:lstStyle>
            <a:lvl1pPr algn="l">
              <a:defRPr sz="1200"/>
            </a:lvl1pPr>
          </a:lstStyle>
          <a:p>
            <a:endParaRPr lang="en-US" dirty="0"/>
          </a:p>
        </p:txBody>
      </p:sp>
      <p:sp>
        <p:nvSpPr>
          <p:cNvPr id="3" name="Date Placeholder 2"/>
          <p:cNvSpPr>
            <a:spLocks noGrp="1"/>
          </p:cNvSpPr>
          <p:nvPr>
            <p:ph type="dt" idx="1"/>
          </p:nvPr>
        </p:nvSpPr>
        <p:spPr>
          <a:xfrm>
            <a:off x="3977534" y="1"/>
            <a:ext cx="3043979" cy="465773"/>
          </a:xfrm>
          <a:prstGeom prst="rect">
            <a:avLst/>
          </a:prstGeom>
        </p:spPr>
        <p:txBody>
          <a:bodyPr vert="horz" lIns="91539" tIns="45771" rIns="91539" bIns="45771" rtlCol="0"/>
          <a:lstStyle>
            <a:lvl1pPr algn="r">
              <a:defRPr sz="1200"/>
            </a:lvl1pPr>
          </a:lstStyle>
          <a:p>
            <a:fld id="{7C3073D6-9DCC-4EC1-96F1-52252D870B38}" type="datetimeFigureOut">
              <a:rPr lang="en-US" smtClean="0"/>
              <a:pPr/>
              <a:t>5/25/2017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39" tIns="45771" rIns="91539" bIns="45771" rtlCol="0" anchor="ctr"/>
          <a:lstStyle/>
          <a:p>
            <a:endParaRPr lang="en-US" dirty="0"/>
          </a:p>
        </p:txBody>
      </p:sp>
      <p:sp>
        <p:nvSpPr>
          <p:cNvPr id="5" name="Notes Placeholder 4"/>
          <p:cNvSpPr>
            <a:spLocks noGrp="1"/>
          </p:cNvSpPr>
          <p:nvPr>
            <p:ph type="body" sz="quarter" idx="3"/>
          </p:nvPr>
        </p:nvSpPr>
        <p:spPr>
          <a:xfrm>
            <a:off x="702947" y="4422462"/>
            <a:ext cx="5617208" cy="4188778"/>
          </a:xfrm>
          <a:prstGeom prst="rect">
            <a:avLst/>
          </a:prstGeom>
        </p:spPr>
        <p:txBody>
          <a:bodyPr vert="horz" lIns="91539" tIns="45771" rIns="91539" bIns="4577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41742"/>
            <a:ext cx="3043979" cy="465773"/>
          </a:xfrm>
          <a:prstGeom prst="rect">
            <a:avLst/>
          </a:prstGeom>
        </p:spPr>
        <p:txBody>
          <a:bodyPr vert="horz" lIns="91539" tIns="45771" rIns="91539" bIns="4577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534" y="8841742"/>
            <a:ext cx="3043979" cy="465773"/>
          </a:xfrm>
          <a:prstGeom prst="rect">
            <a:avLst/>
          </a:prstGeom>
        </p:spPr>
        <p:txBody>
          <a:bodyPr vert="horz" lIns="91539" tIns="45771" rIns="91539" bIns="45771" rtlCol="0" anchor="b"/>
          <a:lstStyle>
            <a:lvl1pPr algn="r">
              <a:defRPr sz="1200"/>
            </a:lvl1pPr>
          </a:lstStyle>
          <a:p>
            <a:fld id="{57E65619-ADD9-431D-9D96-10D1E8DDD92D}" type="slidenum">
              <a:rPr lang="en-US" smtClean="0"/>
              <a:pPr/>
              <a:t>‹#›</a:t>
            </a:fld>
            <a:endParaRPr lang="en-US" dirty="0"/>
          </a:p>
        </p:txBody>
      </p:sp>
    </p:spTree>
    <p:extLst>
      <p:ext uri="{BB962C8B-B14F-4D97-AF65-F5344CB8AC3E}">
        <p14:creationId xmlns:p14="http://schemas.microsoft.com/office/powerpoint/2010/main" val="339125609"/>
      </p:ext>
    </p:extLst>
  </p:cSld>
  <p:clrMap bg1="lt1" tx1="dk1" bg2="lt2" tx2="dk2" accent1="accent1" accent2="accent2" accent3="accent3" accent4="accent4" accent5="accent5" accent6="accent6" hlink="hlink" folHlink="folHlink"/>
  <p:notesStyle>
    <a:lvl1pPr marL="0" algn="l" defTabSz="912903" rtl="0" eaLnBrk="1" latinLnBrk="0" hangingPunct="1">
      <a:defRPr sz="1200" kern="1200">
        <a:solidFill>
          <a:schemeClr val="tx1"/>
        </a:solidFill>
        <a:latin typeface="+mn-lt"/>
        <a:ea typeface="+mn-ea"/>
        <a:cs typeface="+mn-cs"/>
      </a:defRPr>
    </a:lvl1pPr>
    <a:lvl2pPr marL="456453" algn="l" defTabSz="912903" rtl="0" eaLnBrk="1" latinLnBrk="0" hangingPunct="1">
      <a:defRPr sz="1200" kern="1200">
        <a:solidFill>
          <a:schemeClr val="tx1"/>
        </a:solidFill>
        <a:latin typeface="+mn-lt"/>
        <a:ea typeface="+mn-ea"/>
        <a:cs typeface="+mn-cs"/>
      </a:defRPr>
    </a:lvl2pPr>
    <a:lvl3pPr marL="912903" algn="l" defTabSz="912903" rtl="0" eaLnBrk="1" latinLnBrk="0" hangingPunct="1">
      <a:defRPr sz="1200" kern="1200">
        <a:solidFill>
          <a:schemeClr val="tx1"/>
        </a:solidFill>
        <a:latin typeface="+mn-lt"/>
        <a:ea typeface="+mn-ea"/>
        <a:cs typeface="+mn-cs"/>
      </a:defRPr>
    </a:lvl3pPr>
    <a:lvl4pPr marL="1369357" algn="l" defTabSz="912903" rtl="0" eaLnBrk="1" latinLnBrk="0" hangingPunct="1">
      <a:defRPr sz="1200" kern="1200">
        <a:solidFill>
          <a:schemeClr val="tx1"/>
        </a:solidFill>
        <a:latin typeface="+mn-lt"/>
        <a:ea typeface="+mn-ea"/>
        <a:cs typeface="+mn-cs"/>
      </a:defRPr>
    </a:lvl4pPr>
    <a:lvl5pPr marL="1825808" algn="l" defTabSz="912903" rtl="0" eaLnBrk="1" latinLnBrk="0" hangingPunct="1">
      <a:defRPr sz="1200" kern="1200">
        <a:solidFill>
          <a:schemeClr val="tx1"/>
        </a:solidFill>
        <a:latin typeface="+mn-lt"/>
        <a:ea typeface="+mn-ea"/>
        <a:cs typeface="+mn-cs"/>
      </a:defRPr>
    </a:lvl5pPr>
    <a:lvl6pPr marL="2282262" algn="l" defTabSz="912903" rtl="0" eaLnBrk="1" latinLnBrk="0" hangingPunct="1">
      <a:defRPr sz="1200" kern="1200">
        <a:solidFill>
          <a:schemeClr val="tx1"/>
        </a:solidFill>
        <a:latin typeface="+mn-lt"/>
        <a:ea typeface="+mn-ea"/>
        <a:cs typeface="+mn-cs"/>
      </a:defRPr>
    </a:lvl6pPr>
    <a:lvl7pPr marL="2738711" algn="l" defTabSz="912903" rtl="0" eaLnBrk="1" latinLnBrk="0" hangingPunct="1">
      <a:defRPr sz="1200" kern="1200">
        <a:solidFill>
          <a:schemeClr val="tx1"/>
        </a:solidFill>
        <a:latin typeface="+mn-lt"/>
        <a:ea typeface="+mn-ea"/>
        <a:cs typeface="+mn-cs"/>
      </a:defRPr>
    </a:lvl7pPr>
    <a:lvl8pPr marL="3195166" algn="l" defTabSz="912903" rtl="0" eaLnBrk="1" latinLnBrk="0" hangingPunct="1">
      <a:defRPr sz="1200" kern="1200">
        <a:solidFill>
          <a:schemeClr val="tx1"/>
        </a:solidFill>
        <a:latin typeface="+mn-lt"/>
        <a:ea typeface="+mn-ea"/>
        <a:cs typeface="+mn-cs"/>
      </a:defRPr>
    </a:lvl8pPr>
    <a:lvl9pPr marL="3651616" algn="l" defTabSz="9129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ensus.gov/geo/partnerships/luca.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census.gov/cgi-bin/geo/shapefiles/index.php"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www2.census.gov/geo/pdfs/education/tiger/JoiningTIGERshp_with_AFFdata.pdf"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morning/afternoon, my name is (</a:t>
            </a:r>
            <a:r>
              <a:rPr lang="en-US" b="1" i="1" dirty="0"/>
              <a:t>insert NAME</a:t>
            </a:r>
            <a:r>
              <a:rPr lang="en-US" dirty="0"/>
              <a:t>), from the Census Bureau’s (</a:t>
            </a:r>
            <a:r>
              <a:rPr lang="en-US" b="1" i="1" dirty="0"/>
              <a:t>insert Division or Regional Office</a:t>
            </a:r>
            <a:r>
              <a:rPr lang="en-US" dirty="0"/>
              <a:t>). Thank you for the opportunity to speak with you today </a:t>
            </a:r>
            <a:r>
              <a:rPr lang="en-US" u="none" dirty="0"/>
              <a:t>to promote the 2020 Census Local Update of Census </a:t>
            </a:r>
            <a:r>
              <a:rPr lang="en-US" u="none" dirty="0" smtClean="0"/>
              <a:t>Addresses </a:t>
            </a:r>
            <a:r>
              <a:rPr lang="en-US" u="none" dirty="0" smtClean="0">
                <a:solidFill>
                  <a:schemeClr val="tx1"/>
                </a:solidFill>
              </a:rPr>
              <a:t>Operation</a:t>
            </a:r>
            <a:r>
              <a:rPr lang="en-US" u="none" dirty="0" smtClean="0">
                <a:solidFill>
                  <a:srgbClr val="FF0000"/>
                </a:solidFill>
              </a:rPr>
              <a:t> </a:t>
            </a:r>
            <a:r>
              <a:rPr lang="en-US" u="none" dirty="0" smtClean="0"/>
              <a:t>(LUCA).</a:t>
            </a:r>
            <a:endParaRPr lang="en-US" u="none" dirty="0"/>
          </a:p>
          <a:p>
            <a:endParaRPr lang="en-US" dirty="0"/>
          </a:p>
        </p:txBody>
      </p:sp>
      <p:sp>
        <p:nvSpPr>
          <p:cNvPr id="4" name="Slide Number Placeholder 3"/>
          <p:cNvSpPr>
            <a:spLocks noGrp="1"/>
          </p:cNvSpPr>
          <p:nvPr>
            <p:ph type="sldNum" sz="quarter" idx="10"/>
          </p:nvPr>
        </p:nvSpPr>
        <p:spPr/>
        <p:txBody>
          <a:bodyPr/>
          <a:lstStyle/>
          <a:p>
            <a:fld id="{F5B075E1-4C3A-4521-9645-A85DB4DD0BE5}" type="slidenum">
              <a:rPr lang="en-US" smtClean="0"/>
              <a:t>1</a:t>
            </a:fld>
            <a:endParaRPr lang="en-US" dirty="0"/>
          </a:p>
        </p:txBody>
      </p:sp>
    </p:spTree>
    <p:extLst>
      <p:ext uri="{BB962C8B-B14F-4D97-AF65-F5344CB8AC3E}">
        <p14:creationId xmlns:p14="http://schemas.microsoft.com/office/powerpoint/2010/main" val="4249430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information provided to/from LUCA is covered under Title 13 of the  United States Code, which:</a:t>
            </a:r>
          </a:p>
          <a:p>
            <a:endParaRPr lang="en-US" dirty="0"/>
          </a:p>
          <a:p>
            <a:pPr lvl="0"/>
            <a:r>
              <a:rPr lang="en-US" dirty="0"/>
              <a:t>Requires the Census Bureau to ensure confidential treatment of census-related information, </a:t>
            </a:r>
            <a:r>
              <a:rPr lang="en-US" b="1" u="sng" dirty="0"/>
              <a:t>including individual addresses and map structure points</a:t>
            </a:r>
            <a:r>
              <a:rPr lang="en-US" dirty="0"/>
              <a:t>. </a:t>
            </a:r>
            <a:r>
              <a:rPr lang="en-US" b="0" i="1" dirty="0"/>
              <a:t>Structure points identify the location of living quarters</a:t>
            </a:r>
            <a:r>
              <a:rPr lang="en-US" b="0" dirty="0"/>
              <a:t>. </a:t>
            </a:r>
          </a:p>
          <a:p>
            <a:pPr lvl="0"/>
            <a:endParaRPr lang="en-US" dirty="0"/>
          </a:p>
          <a:p>
            <a:pPr lvl="0"/>
            <a:r>
              <a:rPr lang="en-US" dirty="0"/>
              <a:t>Requires that all liaisons, reviewers, and anyone with access to Title 13 materials abide by the Confidentiality and Security Guidelines, which will be mailed to your Highest Elected Official with the LUCA invitation package in July </a:t>
            </a:r>
            <a:r>
              <a:rPr lang="en-US" dirty="0" smtClean="0"/>
              <a:t>2017</a:t>
            </a:r>
            <a:r>
              <a:rPr lang="en-US" dirty="0"/>
              <a:t>. </a:t>
            </a:r>
          </a:p>
          <a:p>
            <a:pPr lvl="0"/>
            <a:endParaRPr lang="en-US" dirty="0"/>
          </a:p>
          <a:p>
            <a:pPr lvl="0"/>
            <a:r>
              <a:rPr lang="en-US" dirty="0"/>
              <a:t>And, requires that the Census Bureau maintain the confidentiality of all of the information that it collects</a:t>
            </a:r>
            <a:r>
              <a:rPr lang="en-US" dirty="0" smtClean="0"/>
              <a:t>.</a:t>
            </a:r>
          </a:p>
          <a:p>
            <a:pPr lvl="0"/>
            <a:endParaRPr lang="en-US" dirty="0" smtClean="0"/>
          </a:p>
          <a:p>
            <a:pPr lvl="0"/>
            <a:r>
              <a:rPr lang="en-US" dirty="0" smtClean="0"/>
              <a:t>All Title 13 LUCA materials must be returned or destroyed after LUCA</a:t>
            </a:r>
            <a:r>
              <a:rPr lang="en-US" baseline="0" dirty="0" smtClean="0"/>
              <a:t> ends.</a:t>
            </a:r>
            <a:endParaRPr lang="en-US" dirty="0"/>
          </a:p>
        </p:txBody>
      </p:sp>
      <p:sp>
        <p:nvSpPr>
          <p:cNvPr id="4" name="Slide Number Placeholder 3"/>
          <p:cNvSpPr>
            <a:spLocks noGrp="1"/>
          </p:cNvSpPr>
          <p:nvPr>
            <p:ph type="sldNum" sz="quarter" idx="10"/>
          </p:nvPr>
        </p:nvSpPr>
        <p:spPr/>
        <p:txBody>
          <a:bodyPr/>
          <a:lstStyle/>
          <a:p>
            <a:fld id="{BD9B1893-B4B5-4600-9969-73B27B5475F1}" type="slidenum">
              <a:rPr lang="en-US" smtClean="0"/>
              <a:t>11</a:t>
            </a:fld>
            <a:endParaRPr lang="en-US" dirty="0"/>
          </a:p>
        </p:txBody>
      </p:sp>
    </p:spTree>
    <p:extLst>
      <p:ext uri="{BB962C8B-B14F-4D97-AF65-F5344CB8AC3E}">
        <p14:creationId xmlns:p14="http://schemas.microsoft.com/office/powerpoint/2010/main" val="4199447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This </a:t>
            </a:r>
            <a:r>
              <a:rPr lang="en-US" dirty="0"/>
              <a:t>is a broad definition of “participation” depicted in these next few slides.  Some of these participants dropped out of LUCA, some of them simply said they agreed with our address list.</a:t>
            </a:r>
          </a:p>
          <a:p>
            <a:r>
              <a:rPr lang="en-US" dirty="0"/>
              <a:t>Many other entities did a very detailed review of their address list, and we encourage you to make plans </a:t>
            </a:r>
            <a:r>
              <a:rPr lang="en-US" dirty="0" smtClean="0"/>
              <a:t>now so </a:t>
            </a:r>
            <a:r>
              <a:rPr lang="en-US" dirty="0"/>
              <a:t>you can go beyond mere participation, and conduct a </a:t>
            </a:r>
            <a:r>
              <a:rPr lang="en-US" dirty="0" smtClean="0"/>
              <a:t>thorough</a:t>
            </a:r>
            <a:r>
              <a:rPr lang="en-US" baseline="0" dirty="0" smtClean="0"/>
              <a:t> </a:t>
            </a:r>
            <a:r>
              <a:rPr lang="en-US" dirty="0" smtClean="0"/>
              <a:t>review </a:t>
            </a:r>
            <a:r>
              <a:rPr lang="en-US" dirty="0"/>
              <a:t>during 2020 LUCA.</a:t>
            </a:r>
          </a:p>
        </p:txBody>
      </p:sp>
      <p:sp>
        <p:nvSpPr>
          <p:cNvPr id="4" name="Slide Number Placeholder 3"/>
          <p:cNvSpPr>
            <a:spLocks noGrp="1"/>
          </p:cNvSpPr>
          <p:nvPr>
            <p:ph type="sldNum" sz="quarter" idx="10"/>
          </p:nvPr>
        </p:nvSpPr>
        <p:spPr/>
        <p:txBody>
          <a:bodyPr/>
          <a:lstStyle/>
          <a:p>
            <a:fld id="{BD9B1893-B4B5-4600-9969-73B27B5475F1}" type="slidenum">
              <a:rPr lang="en-US" smtClean="0"/>
              <a:t>12</a:t>
            </a:fld>
            <a:endParaRPr lang="en-US"/>
          </a:p>
        </p:txBody>
      </p:sp>
    </p:spTree>
    <p:extLst>
      <p:ext uri="{BB962C8B-B14F-4D97-AF65-F5344CB8AC3E}">
        <p14:creationId xmlns:p14="http://schemas.microsoft.com/office/powerpoint/2010/main" val="3896693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we have a map of the incorporated</a:t>
            </a:r>
            <a:r>
              <a:rPr lang="en-US" baseline="0" dirty="0" smtClean="0"/>
              <a:t> cities in </a:t>
            </a:r>
            <a:r>
              <a:rPr lang="en-US" b="1" i="1" baseline="0" dirty="0" smtClean="0"/>
              <a:t>Alabama </a:t>
            </a:r>
            <a:r>
              <a:rPr lang="en-US" baseline="0" dirty="0" smtClean="0"/>
              <a:t>that participated in LUCA in 2010.</a:t>
            </a:r>
            <a:endParaRPr lang="en-US" dirty="0"/>
          </a:p>
        </p:txBody>
      </p:sp>
      <p:sp>
        <p:nvSpPr>
          <p:cNvPr id="4" name="Slide Number Placeholder 3"/>
          <p:cNvSpPr>
            <a:spLocks noGrp="1"/>
          </p:cNvSpPr>
          <p:nvPr>
            <p:ph type="sldNum" sz="quarter" idx="10"/>
          </p:nvPr>
        </p:nvSpPr>
        <p:spPr/>
        <p:txBody>
          <a:bodyPr/>
          <a:lstStyle/>
          <a:p>
            <a:fld id="{57E65619-ADD9-431D-9D96-10D1E8DDD92D}" type="slidenum">
              <a:rPr lang="en-US" smtClean="0"/>
              <a:pPr/>
              <a:t>13</a:t>
            </a:fld>
            <a:endParaRPr lang="en-US" dirty="0"/>
          </a:p>
        </p:txBody>
      </p:sp>
    </p:spTree>
    <p:extLst>
      <p:ext uri="{BB962C8B-B14F-4D97-AF65-F5344CB8AC3E}">
        <p14:creationId xmlns:p14="http://schemas.microsoft.com/office/powerpoint/2010/main" val="1408749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For all the areas in white, there was no local participation in 2010 LUCA, and no local review of the address list.</a:t>
            </a:r>
          </a:p>
          <a:p>
            <a:endParaRPr lang="en-US" dirty="0"/>
          </a:p>
          <a:p>
            <a:r>
              <a:rPr lang="en-US" dirty="0"/>
              <a:t>If no one reviews the address list for 2020 in these same areas, we could repeat the same errors.</a:t>
            </a:r>
          </a:p>
        </p:txBody>
      </p:sp>
      <p:sp>
        <p:nvSpPr>
          <p:cNvPr id="4" name="Slide Number Placeholder 3"/>
          <p:cNvSpPr>
            <a:spLocks noGrp="1"/>
          </p:cNvSpPr>
          <p:nvPr>
            <p:ph type="sldNum" sz="quarter" idx="10"/>
          </p:nvPr>
        </p:nvSpPr>
        <p:spPr/>
        <p:txBody>
          <a:bodyPr/>
          <a:lstStyle/>
          <a:p>
            <a:fld id="{57E65619-ADD9-431D-9D96-10D1E8DDD92D}" type="slidenum">
              <a:rPr lang="en-US" smtClean="0"/>
              <a:pPr/>
              <a:t>14</a:t>
            </a:fld>
            <a:endParaRPr lang="en-US" dirty="0"/>
          </a:p>
        </p:txBody>
      </p:sp>
    </p:spTree>
    <p:extLst>
      <p:ext uri="{BB962C8B-B14F-4D97-AF65-F5344CB8AC3E}">
        <p14:creationId xmlns:p14="http://schemas.microsoft.com/office/powerpoint/2010/main" val="3447525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1" y="4421823"/>
            <a:ext cx="5618480" cy="4429453"/>
          </a:xfrm>
        </p:spPr>
        <p:txBody>
          <a:bodyPr/>
          <a:lstStyle/>
          <a:p>
            <a:r>
              <a:rPr lang="en-US" b="1" i="1" u="sng" dirty="0"/>
              <a:t>&lt;Presenter: DO NOT READ ALOUD, but if receive specific questions related to the GSS status of a county, take the information and inquire with GEO-ADCPB</a:t>
            </a:r>
            <a:r>
              <a:rPr lang="en-US" i="1" dirty="0"/>
              <a:t>.&gt; </a:t>
            </a:r>
            <a:endParaRPr lang="en-US" dirty="0"/>
          </a:p>
          <a:p>
            <a:endParaRPr lang="en-US" b="1" i="1" dirty="0"/>
          </a:p>
          <a:p>
            <a:pPr defTabSz="912820">
              <a:defRPr/>
            </a:pPr>
            <a:r>
              <a:rPr lang="en-US" dirty="0" smtClean="0"/>
              <a:t>MAF accuracy is not totally dependent on LUCA.  The Census Bureau is continually</a:t>
            </a:r>
            <a:r>
              <a:rPr lang="en-US" baseline="0" dirty="0" smtClean="0"/>
              <a:t> updating and improving the MAF with several ongoing operations, including the Geographic Support System (GSS) Program.</a:t>
            </a:r>
            <a:endParaRPr lang="en-US" dirty="0" smtClean="0"/>
          </a:p>
          <a:p>
            <a:pPr defTabSz="912820">
              <a:defRPr/>
            </a:pPr>
            <a:endParaRPr lang="en-US" dirty="0" smtClean="0"/>
          </a:p>
          <a:p>
            <a:pPr defTabSz="912820">
              <a:defRPr/>
            </a:pPr>
            <a:r>
              <a:rPr lang="en-US" dirty="0" smtClean="0"/>
              <a:t>As </a:t>
            </a:r>
            <a:r>
              <a:rPr lang="en-US" dirty="0"/>
              <a:t>mentioned on </a:t>
            </a:r>
            <a:r>
              <a:rPr lang="en-US" dirty="0" smtClean="0"/>
              <a:t>a </a:t>
            </a:r>
            <a:r>
              <a:rPr lang="en-US" dirty="0"/>
              <a:t>previous slide, updates from tribal, state, and local governments are part of the Census Bureau’s ongoing maintenance and update of their address list.  The Census Bureau has undertaken the Geographic Support System (GSS) program in an effort to maintain the address list as well as continually research and update the address frame.</a:t>
            </a:r>
            <a:r>
              <a:rPr lang="en-US" i="1" dirty="0"/>
              <a:t> </a:t>
            </a:r>
            <a:endParaRPr lang="en-US" dirty="0"/>
          </a:p>
          <a:p>
            <a:endParaRPr lang="en-US" dirty="0"/>
          </a:p>
          <a:p>
            <a:r>
              <a:rPr lang="en-US" dirty="0"/>
              <a:t>The GSS is an </a:t>
            </a:r>
            <a:r>
              <a:rPr lang="en-US" b="1" dirty="0"/>
              <a:t>integrated program </a:t>
            </a:r>
            <a:r>
              <a:rPr lang="en-US" dirty="0"/>
              <a:t>of improved address coverage, continual spatial and feature updates, and enhanced quality assessment and measurement.  It </a:t>
            </a:r>
            <a:r>
              <a:rPr lang="en-US" b="1" dirty="0"/>
              <a:t>supports and maintains </a:t>
            </a:r>
            <a:r>
              <a:rPr lang="en-US" dirty="0"/>
              <a:t>the geographic and cartographic infrastructure necessary for the Census Bureau’s data collection, processing, tabulation, and dissemination programs for the United States and Puerto Rico and </a:t>
            </a:r>
            <a:r>
              <a:rPr lang="en-US" b="1" dirty="0"/>
              <a:t>provides for continual updates </a:t>
            </a:r>
            <a:r>
              <a:rPr lang="en-US" dirty="0"/>
              <a:t>throughout the decade to support current surveys and the 2020 Census</a:t>
            </a:r>
            <a:r>
              <a:rPr lang="en-US" b="1" dirty="0"/>
              <a:t>.  The program goal </a:t>
            </a:r>
            <a:r>
              <a:rPr lang="en-US" dirty="0"/>
              <a:t>is</a:t>
            </a:r>
            <a:r>
              <a:rPr lang="en-US" b="1" dirty="0"/>
              <a:t> </a:t>
            </a:r>
            <a:r>
              <a:rPr lang="en-US" dirty="0"/>
              <a:t>to acquire address and spatial files for every census tract in the US and Puerto Rico.  Since fiscal year 2011, the Census Bureau conducted research and development, acquired available files and updated their MAF/TIGER database using those acquired sources.  In fiscal year 2017, the Census Bureau expects to complete a “Pass of the Nation” for the GSS program.  Yearly budgetary constraints did not allow contact with all potential partners regarding the GSS program.  The Census Bureau attempted to acquire data from state, county and regional agency partners, helping to streamline the GSS file acquisition process.  </a:t>
            </a:r>
          </a:p>
          <a:p>
            <a:endParaRPr lang="en-US" dirty="0"/>
          </a:p>
          <a:p>
            <a:r>
              <a:rPr lang="en-US" dirty="0"/>
              <a:t>For fiscal year 2018 and beyond, the Census Bureau will selectively acquire and process files based on areas of change/growth, governmental entities unable to participate in LUCA and areas identified during the In-Office Address Canvassing operation.  The vision after the 2020 Census concludes is to continue leveraging partners via the GSS program in order to provide continual updates in support of census surveys and future decennials.  </a:t>
            </a:r>
          </a:p>
          <a:p>
            <a:endParaRPr lang="en-US" dirty="0"/>
          </a:p>
        </p:txBody>
      </p:sp>
      <p:sp>
        <p:nvSpPr>
          <p:cNvPr id="4" name="Slide Number Placeholder 3"/>
          <p:cNvSpPr>
            <a:spLocks noGrp="1"/>
          </p:cNvSpPr>
          <p:nvPr>
            <p:ph type="sldNum" sz="quarter" idx="10"/>
          </p:nvPr>
        </p:nvSpPr>
        <p:spPr/>
        <p:txBody>
          <a:bodyPr/>
          <a:lstStyle/>
          <a:p>
            <a:fld id="{4822666C-A225-46F9-90D5-54161C991BE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319188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best address data comes from local governments, and we do not want to duplicate local government efforts.</a:t>
            </a:r>
          </a:p>
          <a:p>
            <a:endParaRPr lang="en-US" baseline="0" dirty="0" smtClean="0"/>
          </a:p>
          <a:p>
            <a:pPr defTabSz="934259">
              <a:defRPr/>
            </a:pPr>
            <a:r>
              <a:rPr lang="en-US" baseline="0" dirty="0" smtClean="0"/>
              <a:t>For areas where we have received GSS data, this means that our address list going into 2020 will be better than it was going into 2010, </a:t>
            </a:r>
            <a:r>
              <a:rPr lang="en-US" b="1" baseline="0" dirty="0" smtClean="0"/>
              <a:t>but GSS is an automated update process that is not 100% effective with the thousands of local address lists that come in hundreds of different database formats.  Some amount of addresses should be expected to “fall through the cracks” in the automated GSS processing</a:t>
            </a:r>
            <a:r>
              <a:rPr lang="en-US" baseline="0" dirty="0" smtClean="0"/>
              <a:t>, and some areas were processed years ago, so newer changes would not be captured.</a:t>
            </a:r>
          </a:p>
          <a:p>
            <a:pPr defTabSz="934259">
              <a:defRPr/>
            </a:pPr>
            <a:endParaRPr lang="en-US" dirty="0" smtClean="0"/>
          </a:p>
          <a:p>
            <a:r>
              <a:rPr lang="en-US" b="1" baseline="0" dirty="0" smtClean="0"/>
              <a:t>Only through the LUCA program can local governments examine the details, and correct the actual address list that Census will use for 2020.</a:t>
            </a:r>
            <a:endParaRPr lang="en-US" b="1" dirty="0" smtClean="0"/>
          </a:p>
        </p:txBody>
      </p:sp>
      <p:sp>
        <p:nvSpPr>
          <p:cNvPr id="4" name="Slide Number Placeholder 3"/>
          <p:cNvSpPr>
            <a:spLocks noGrp="1"/>
          </p:cNvSpPr>
          <p:nvPr>
            <p:ph type="sldNum" sz="quarter" idx="10"/>
          </p:nvPr>
        </p:nvSpPr>
        <p:spPr/>
        <p:txBody>
          <a:bodyPr/>
          <a:lstStyle/>
          <a:p>
            <a:fld id="{498902DD-BC87-4D29-AB14-FFD606785EF9}" type="slidenum">
              <a:rPr lang="en-US" smtClean="0"/>
              <a:t>16</a:t>
            </a:fld>
            <a:endParaRPr lang="en-US" dirty="0"/>
          </a:p>
        </p:txBody>
      </p:sp>
    </p:spTree>
    <p:extLst>
      <p:ext uri="{BB962C8B-B14F-4D97-AF65-F5344CB8AC3E}">
        <p14:creationId xmlns:p14="http://schemas.microsoft.com/office/powerpoint/2010/main" val="3659334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20">
              <a:defRPr/>
            </a:pPr>
            <a:r>
              <a:rPr lang="en-US" b="0" u="none" dirty="0" smtClean="0">
                <a:solidFill>
                  <a:srgbClr val="C00000"/>
                </a:solidFill>
              </a:rPr>
              <a:t>This is what the GSS program</a:t>
            </a:r>
            <a:r>
              <a:rPr lang="en-US" b="0" u="none" baseline="0" dirty="0" smtClean="0">
                <a:solidFill>
                  <a:srgbClr val="C00000"/>
                </a:solidFill>
              </a:rPr>
              <a:t> </a:t>
            </a:r>
            <a:r>
              <a:rPr lang="en-US" b="0" u="none" dirty="0" smtClean="0">
                <a:solidFill>
                  <a:srgbClr val="C00000"/>
                </a:solidFill>
              </a:rPr>
              <a:t>participation</a:t>
            </a:r>
            <a:r>
              <a:rPr lang="en-US" b="0" u="none" baseline="0" dirty="0" smtClean="0">
                <a:solidFill>
                  <a:srgbClr val="C00000"/>
                </a:solidFill>
              </a:rPr>
              <a:t> </a:t>
            </a:r>
            <a:r>
              <a:rPr lang="en-US" b="0" u="none" dirty="0" smtClean="0">
                <a:solidFill>
                  <a:srgbClr val="C00000"/>
                </a:solidFill>
              </a:rPr>
              <a:t>looks like </a:t>
            </a:r>
            <a:r>
              <a:rPr lang="en-US" b="0" u="none" smtClean="0">
                <a:solidFill>
                  <a:srgbClr val="C00000"/>
                </a:solidFill>
              </a:rPr>
              <a:t>in </a:t>
            </a:r>
            <a:r>
              <a:rPr lang="en-US" b="1" u="none" smtClean="0">
                <a:solidFill>
                  <a:srgbClr val="C00000"/>
                </a:solidFill>
              </a:rPr>
              <a:t>Alabama.  </a:t>
            </a:r>
            <a:r>
              <a:rPr lang="en-US" b="0" u="none" smtClean="0">
                <a:solidFill>
                  <a:srgbClr val="C00000"/>
                </a:solidFill>
              </a:rPr>
              <a:t>The </a:t>
            </a:r>
            <a:r>
              <a:rPr lang="en-US" b="0" u="none" dirty="0" smtClean="0">
                <a:solidFill>
                  <a:srgbClr val="C00000"/>
                </a:solidFill>
              </a:rPr>
              <a:t>counties and cities in green</a:t>
            </a:r>
            <a:r>
              <a:rPr lang="en-US" b="0" u="none" baseline="0" dirty="0" smtClean="0">
                <a:solidFill>
                  <a:srgbClr val="C00000"/>
                </a:solidFill>
              </a:rPr>
              <a:t> have provided address point data</a:t>
            </a:r>
            <a:r>
              <a:rPr lang="en-US" b="1" u="none" baseline="0" dirty="0" smtClean="0">
                <a:solidFill>
                  <a:srgbClr val="C00000"/>
                </a:solidFill>
              </a:rPr>
              <a:t> </a:t>
            </a:r>
            <a:r>
              <a:rPr lang="en-US" u="none" dirty="0" smtClean="0">
                <a:solidFill>
                  <a:srgbClr val="C00000"/>
                </a:solidFill>
              </a:rPr>
              <a:t>to the Census Bureau.</a:t>
            </a:r>
          </a:p>
          <a:p>
            <a:endParaRPr lang="en-US" baseline="0" dirty="0" smtClean="0"/>
          </a:p>
          <a:p>
            <a:endParaRPr lang="en-US" baseline="0" dirty="0" smtClean="0"/>
          </a:p>
          <a:p>
            <a:r>
              <a:rPr lang="en-US" baseline="0" dirty="0" smtClean="0"/>
              <a:t>- comment on whether we have received data for the area we are visiting, and where did the data come from (the county?, the state?)</a:t>
            </a:r>
          </a:p>
        </p:txBody>
      </p:sp>
      <p:sp>
        <p:nvSpPr>
          <p:cNvPr id="4" name="Slide Number Placeholder 3"/>
          <p:cNvSpPr>
            <a:spLocks noGrp="1"/>
          </p:cNvSpPr>
          <p:nvPr>
            <p:ph type="sldNum" sz="quarter" idx="10"/>
          </p:nvPr>
        </p:nvSpPr>
        <p:spPr/>
        <p:txBody>
          <a:bodyPr/>
          <a:lstStyle/>
          <a:p>
            <a:fld id="{57E65619-ADD9-431D-9D96-10D1E8DDD92D}" type="slidenum">
              <a:rPr lang="en-US" smtClean="0"/>
              <a:pPr/>
              <a:t>17</a:t>
            </a:fld>
            <a:endParaRPr lang="en-US" dirty="0"/>
          </a:p>
        </p:txBody>
      </p:sp>
    </p:spTree>
    <p:extLst>
      <p:ext uri="{BB962C8B-B14F-4D97-AF65-F5344CB8AC3E}">
        <p14:creationId xmlns:p14="http://schemas.microsoft.com/office/powerpoint/2010/main" val="180310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Address lists are critical, but so</a:t>
            </a:r>
            <a:r>
              <a:rPr lang="en-US" b="1" u="sng" baseline="0" dirty="0" smtClean="0"/>
              <a:t> are boundaries!</a:t>
            </a:r>
            <a:endParaRPr lang="en-US" b="1" u="sng" dirty="0" smtClean="0"/>
          </a:p>
          <a:p>
            <a:endParaRPr lang="en-US" dirty="0" smtClean="0"/>
          </a:p>
          <a:p>
            <a:r>
              <a:rPr lang="en-US" dirty="0"/>
              <a:t>After the 2000 and 2010 censuses, the Census Bureau researched numerous</a:t>
            </a:r>
            <a:r>
              <a:rPr lang="en-US" baseline="0" dirty="0" smtClean="0"/>
              <a:t> complaints of undercounts from local governments in the Count Question Resolution program (CQR).  After thoroughly researching each of these situations, </a:t>
            </a:r>
            <a:r>
              <a:rPr lang="en-US" dirty="0"/>
              <a:t>we often found the undercount was not due to Census missing the population, but rather, the population was misallocated because the boundary was inaccurate</a:t>
            </a:r>
            <a:r>
              <a:rPr lang="en-US" dirty="0" smtClean="0"/>
              <a:t>.</a:t>
            </a:r>
            <a:r>
              <a:rPr lang="en-US" baseline="0" dirty="0" smtClean="0"/>
              <a:t>  </a:t>
            </a:r>
          </a:p>
          <a:p>
            <a:endParaRPr lang="en-US" baseline="0" dirty="0" smtClean="0"/>
          </a:p>
          <a:p>
            <a:pPr defTabSz="912737"/>
            <a:r>
              <a:rPr lang="en-US" dirty="0"/>
              <a:t>Notice the boundaries in </a:t>
            </a:r>
            <a:r>
              <a:rPr lang="en-US" dirty="0" smtClean="0"/>
              <a:t>these </a:t>
            </a:r>
            <a:r>
              <a:rPr lang="en-US" dirty="0"/>
              <a:t>examples. </a:t>
            </a:r>
            <a:r>
              <a:rPr lang="en-US" dirty="0" smtClean="0"/>
              <a:t>The</a:t>
            </a:r>
            <a:r>
              <a:rPr lang="en-US" baseline="0" dirty="0" smtClean="0"/>
              <a:t> b</a:t>
            </a:r>
            <a:r>
              <a:rPr lang="en-US" dirty="0" smtClean="0"/>
              <a:t>lue </a:t>
            </a:r>
            <a:r>
              <a:rPr lang="en-US" dirty="0"/>
              <a:t>line is where Census has recorded the boundary; red is the accurate boundary from the local government. In between are the parcels that will be misallocated.  So, even if your jurisdiction has not had any legal changes in its boundaries, it is important to verify that the boundaries are portrayed </a:t>
            </a:r>
            <a:r>
              <a:rPr lang="en-US" dirty="0" smtClean="0"/>
              <a:t>accurately</a:t>
            </a:r>
            <a:r>
              <a:rPr lang="en-US" baseline="0" dirty="0" smtClean="0"/>
              <a:t> for your jurisdiction</a:t>
            </a:r>
            <a:r>
              <a:rPr lang="en-US" dirty="0" smtClean="0"/>
              <a:t>. </a:t>
            </a:r>
            <a:endParaRPr lang="en-US" dirty="0"/>
          </a:p>
          <a:p>
            <a:endParaRPr lang="en-US" dirty="0" smtClean="0"/>
          </a:p>
          <a:p>
            <a:r>
              <a:rPr lang="en-US" baseline="0" dirty="0" smtClean="0"/>
              <a:t>The Boundary and Annexation Survey is done annually, and for BAS 2017, we are collecting the boundaries in effect as of Jan. 1, 2017.  An annexation that becomes effective on February 3, 2017 would need to be reported in the 2018 BAS.  </a:t>
            </a:r>
          </a:p>
          <a:p>
            <a:endParaRPr lang="en-US" baseline="0" dirty="0" smtClean="0"/>
          </a:p>
          <a:p>
            <a:pPr defTabSz="912820">
              <a:defRPr/>
            </a:pPr>
            <a:r>
              <a:rPr lang="en-US" baseline="0" dirty="0" smtClean="0"/>
              <a:t>The legal boundaries as collected in BAS also determine the universe of addresses that will be shared with a local government in the LUCA program.</a:t>
            </a:r>
          </a:p>
          <a:p>
            <a:endParaRPr lang="en-US" baseline="0" dirty="0" smtClean="0"/>
          </a:p>
          <a:p>
            <a:r>
              <a:rPr lang="en-US" b="1" i="1" dirty="0"/>
              <a:t>To ensure boundary updates are included on the LUCA materials, all boundary updates must be returned to the Census Bureau by </a:t>
            </a:r>
            <a:r>
              <a:rPr lang="en-US" b="1" i="1" u="sng" dirty="0">
                <a:solidFill>
                  <a:srgbClr val="C00045"/>
                </a:solidFill>
              </a:rPr>
              <a:t>May 31, 2017</a:t>
            </a:r>
            <a:r>
              <a:rPr lang="en-US" i="1" dirty="0" smtClean="0"/>
              <a:t>.</a:t>
            </a:r>
            <a:endParaRPr lang="en-US" baseline="0" dirty="0" smtClean="0"/>
          </a:p>
        </p:txBody>
      </p:sp>
      <p:sp>
        <p:nvSpPr>
          <p:cNvPr id="4" name="Slide Number Placeholder 3"/>
          <p:cNvSpPr>
            <a:spLocks noGrp="1"/>
          </p:cNvSpPr>
          <p:nvPr>
            <p:ph type="sldNum" sz="quarter" idx="10"/>
          </p:nvPr>
        </p:nvSpPr>
        <p:spPr/>
        <p:txBody>
          <a:bodyPr/>
          <a:lstStyle/>
          <a:p>
            <a:fld id="{498902DD-BC87-4D29-AB14-FFD606785EF9}" type="slidenum">
              <a:rPr lang="en-US" smtClean="0"/>
              <a:t>18</a:t>
            </a:fld>
            <a:endParaRPr lang="en-US" dirty="0"/>
          </a:p>
        </p:txBody>
      </p:sp>
    </p:spTree>
    <p:extLst>
      <p:ext uri="{BB962C8B-B14F-4D97-AF65-F5344CB8AC3E}">
        <p14:creationId xmlns:p14="http://schemas.microsoft.com/office/powerpoint/2010/main" val="322940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73">
              <a:defRPr/>
            </a:pPr>
            <a:r>
              <a:rPr lang="en-US" dirty="0" smtClean="0"/>
              <a:t>PSAP is an </a:t>
            </a:r>
            <a:r>
              <a:rPr lang="en-US" spc="-15" dirty="0">
                <a:cs typeface="Times New Roman"/>
              </a:rPr>
              <a:t>opportunity for designated representatives to review and update statistical geographies for 2020 Census data tabulation.</a:t>
            </a:r>
          </a:p>
          <a:p>
            <a:pPr marL="465886" lvl="1">
              <a:buSzPct val="80000"/>
            </a:pPr>
            <a:endParaRPr lang="en-US" spc="-15" dirty="0">
              <a:cs typeface="Times New Roman"/>
            </a:endParaRPr>
          </a:p>
          <a:p>
            <a:pPr marL="761">
              <a:buSzPct val="80000"/>
            </a:pPr>
            <a:r>
              <a:rPr lang="en-US" spc="-15" dirty="0">
                <a:cs typeface="Times New Roman"/>
              </a:rPr>
              <a:t>Participants can r</a:t>
            </a:r>
            <a:r>
              <a:rPr lang="en-US" kern="0" dirty="0" smtClean="0">
                <a:solidFill>
                  <a:sysClr val="windowText" lastClr="000000"/>
                </a:solidFill>
              </a:rPr>
              <a:t>eview, identify, propose changes, and delineate new census tracts, block groups, census designated places (CDPs), and census county divisions (CCDs).</a:t>
            </a:r>
          </a:p>
          <a:p>
            <a:pPr lvl="0">
              <a:buSzPct val="80000"/>
            </a:pPr>
            <a:endParaRPr lang="en-US" kern="0" dirty="0" smtClean="0">
              <a:solidFill>
                <a:sysClr val="windowText" lastClr="000000"/>
              </a:solidFill>
            </a:endParaRPr>
          </a:p>
          <a:p>
            <a:pPr marL="761">
              <a:buSzPct val="80000"/>
            </a:pPr>
            <a:r>
              <a:rPr lang="en-US" kern="0" dirty="0" smtClean="0">
                <a:solidFill>
                  <a:sysClr val="windowText" lastClr="000000"/>
                </a:solidFill>
              </a:rPr>
              <a:t>Delineation  (120-day review) </a:t>
            </a:r>
          </a:p>
          <a:p>
            <a:pPr marL="761" defTabSz="912820">
              <a:buSzPct val="80000"/>
              <a:defRPr/>
            </a:pPr>
            <a:r>
              <a:rPr lang="en-US" kern="0" dirty="0" smtClean="0">
                <a:solidFill>
                  <a:sysClr val="windowText" lastClr="000000"/>
                </a:solidFill>
              </a:rPr>
              <a:t>Verification  (90-day review) </a:t>
            </a:r>
          </a:p>
          <a:p>
            <a:pPr marL="856597" lvl="2" indent="0">
              <a:spcBef>
                <a:spcPts val="0"/>
              </a:spcBef>
              <a:buSzPct val="80000"/>
              <a:buFont typeface="Arial" panose="020B0604020202020204" pitchFamily="34" charset="0"/>
              <a:buNone/>
            </a:pPr>
            <a:endParaRPr lang="en-US" sz="1200" kern="0" dirty="0" smtClean="0">
              <a:solidFill>
                <a:sysClr val="windowText" lastClr="000000"/>
              </a:solidFill>
            </a:endParaRPr>
          </a:p>
          <a:p>
            <a:pPr marL="0" lvl="0" indent="-56306" algn="l">
              <a:spcBef>
                <a:spcPts val="0"/>
              </a:spcBef>
              <a:buSzPct val="80000"/>
              <a:buFont typeface="Arial" panose="020B0604020202020204" pitchFamily="34" charset="0"/>
              <a:buNone/>
            </a:pPr>
            <a:r>
              <a:rPr lang="en-US" sz="1850" kern="0" dirty="0" smtClean="0">
                <a:solidFill>
                  <a:sysClr val="windowText" lastClr="000000"/>
                </a:solidFill>
              </a:rPr>
              <a:t>Standard Statistical Geographies</a:t>
            </a:r>
            <a:r>
              <a:rPr lang="en-US" sz="1850" kern="0" baseline="0" dirty="0" smtClean="0">
                <a:solidFill>
                  <a:sysClr val="windowText" lastClr="000000"/>
                </a:solidFill>
              </a:rPr>
              <a:t> will use </a:t>
            </a:r>
            <a:r>
              <a:rPr lang="en-US" sz="1850" kern="0" dirty="0" smtClean="0">
                <a:solidFill>
                  <a:sysClr val="windowText" lastClr="000000"/>
                </a:solidFill>
              </a:rPr>
              <a:t>G</a:t>
            </a:r>
            <a:r>
              <a:rPr lang="en-US" sz="1200" dirty="0" smtClean="0"/>
              <a:t>eographic Update Partnership Software</a:t>
            </a:r>
            <a:r>
              <a:rPr lang="en-US" sz="1200" baseline="0" dirty="0" smtClean="0"/>
              <a:t> – GUPS to process changes and delineations.</a:t>
            </a:r>
            <a:endParaRPr lang="en-US" sz="1850" kern="0" dirty="0" smtClean="0">
              <a:solidFill>
                <a:sysClr val="windowText" lastClr="000000"/>
              </a:solidFill>
            </a:endParaRPr>
          </a:p>
          <a:p>
            <a:pPr marL="0" lvl="0" indent="0">
              <a:spcBef>
                <a:spcPts val="0"/>
              </a:spcBef>
              <a:buSzPct val="80000"/>
              <a:buFont typeface="Arial" panose="020B0604020202020204" pitchFamily="34" charset="0"/>
              <a:buNone/>
            </a:pPr>
            <a:r>
              <a:rPr lang="en-US" sz="1850" kern="0" dirty="0" smtClean="0">
                <a:solidFill>
                  <a:sysClr val="windowText" lastClr="000000"/>
                </a:solidFill>
              </a:rPr>
              <a:t>Tribal Statistical Geographies will have the option of using GUPS or paper maps.</a:t>
            </a:r>
          </a:p>
          <a:p>
            <a:pPr marL="761" defTabSz="912820">
              <a:buSzPct val="80000"/>
              <a:defRPr/>
            </a:pPr>
            <a:endParaRPr lang="en-US" kern="0" dirty="0" smtClean="0">
              <a:solidFill>
                <a:sysClr val="windowText" lastClr="000000"/>
              </a:solidFill>
            </a:endParaRPr>
          </a:p>
          <a:p>
            <a:pPr marL="761" marR="0" lvl="0" indent="0" algn="l" defTabSz="912903" rtl="0" eaLnBrk="1" fontAlgn="auto" latinLnBrk="0" hangingPunct="1">
              <a:lnSpc>
                <a:spcPct val="100000"/>
              </a:lnSpc>
              <a:spcBef>
                <a:spcPts val="0"/>
              </a:spcBef>
              <a:spcAft>
                <a:spcPts val="0"/>
              </a:spcAft>
              <a:buClrTx/>
              <a:buSzPct val="80000"/>
              <a:buFontTx/>
              <a:buNone/>
              <a:tabLst/>
              <a:defRPr/>
            </a:pPr>
            <a:r>
              <a:rPr lang="en-US" i="1" dirty="0" smtClean="0"/>
              <a:t>This is a TENTATIVE (emphasize) schedule for the upcoming PSAP program.</a:t>
            </a:r>
          </a:p>
          <a:p>
            <a:pPr marL="761">
              <a:buSzPct val="80000"/>
            </a:pPr>
            <a:endParaRPr lang="en-US" dirty="0" smtClean="0"/>
          </a:p>
          <a:p>
            <a:endParaRPr lang="en-US" dirty="0"/>
          </a:p>
        </p:txBody>
      </p:sp>
      <p:sp>
        <p:nvSpPr>
          <p:cNvPr id="4" name="Slide Number Placeholder 3"/>
          <p:cNvSpPr>
            <a:spLocks noGrp="1"/>
          </p:cNvSpPr>
          <p:nvPr>
            <p:ph type="sldNum" sz="quarter" idx="10"/>
          </p:nvPr>
        </p:nvSpPr>
        <p:spPr/>
        <p:txBody>
          <a:bodyPr/>
          <a:lstStyle/>
          <a:p>
            <a:fld id="{57E65619-ADD9-431D-9D96-10D1E8DDD92D}" type="slidenum">
              <a:rPr lang="en-US" smtClean="0"/>
              <a:pPr/>
              <a:t>19</a:t>
            </a:fld>
            <a:endParaRPr lang="en-US" dirty="0"/>
          </a:p>
        </p:txBody>
      </p:sp>
    </p:spTree>
    <p:extLst>
      <p:ext uri="{BB962C8B-B14F-4D97-AF65-F5344CB8AC3E}">
        <p14:creationId xmlns:p14="http://schemas.microsoft.com/office/powerpoint/2010/main" val="854824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20">
              <a:defRPr/>
            </a:pPr>
            <a:r>
              <a:rPr lang="en-US" b="1" i="1" dirty="0">
                <a:solidFill>
                  <a:srgbClr val="C00000"/>
                </a:solidFill>
              </a:rPr>
              <a:t>GOAL: Clean, Consistent Statistical Geography Nationwide</a:t>
            </a:r>
          </a:p>
          <a:p>
            <a:pPr defTabSz="912820">
              <a:defRPr/>
            </a:pPr>
            <a:endParaRPr lang="en-US" b="1" i="1" dirty="0">
              <a:solidFill>
                <a:srgbClr val="C00000"/>
              </a:solidFill>
            </a:endParaRPr>
          </a:p>
          <a:p>
            <a:pPr defTabSz="912820">
              <a:defRPr/>
            </a:pPr>
            <a:r>
              <a:rPr lang="en-US" dirty="0"/>
              <a:t>Census Bureau intends to create a 2020 statistical areas “plan” for both the standard and tribal statistical geographies, which our partners can review and update.</a:t>
            </a:r>
          </a:p>
          <a:p>
            <a:pPr>
              <a:buSzPct val="80000"/>
            </a:pPr>
            <a:endParaRPr lang="en-US" dirty="0"/>
          </a:p>
          <a:p>
            <a:pPr>
              <a:buSzPct val="80000"/>
            </a:pPr>
            <a:r>
              <a:rPr lang="en-US" dirty="0"/>
              <a:t>Lessens burden on our partners.</a:t>
            </a:r>
          </a:p>
          <a:p>
            <a:pPr marL="457159" indent="-457159">
              <a:buSzPct val="80000"/>
              <a:buFont typeface="Wingdings" panose="05000000000000000000" pitchFamily="2" charset="2"/>
              <a:buChar char="§"/>
            </a:pPr>
            <a:endParaRPr lang="en-US" sz="100" dirty="0"/>
          </a:p>
          <a:p>
            <a:pPr>
              <a:buSzPct val="80000"/>
            </a:pPr>
            <a:r>
              <a:rPr lang="en-US" dirty="0"/>
              <a:t>Ensures that ALL statistical geographies are reviewed/updated consistently.</a:t>
            </a:r>
          </a:p>
          <a:p>
            <a:pPr marL="457159" indent="-457159">
              <a:buSzPct val="80000"/>
              <a:buFont typeface="Wingdings" panose="05000000000000000000" pitchFamily="2" charset="2"/>
              <a:buChar char="§"/>
            </a:pPr>
            <a:endParaRPr lang="en-US" sz="100" dirty="0"/>
          </a:p>
          <a:p>
            <a:pPr>
              <a:buSzPct val="80000"/>
            </a:pPr>
            <a:r>
              <a:rPr lang="en-US" dirty="0"/>
              <a:t>More extensive review than just criteria thresholds.</a:t>
            </a:r>
          </a:p>
          <a:p>
            <a:pPr marL="457159" indent="-457159">
              <a:buSzPct val="80000"/>
              <a:buFont typeface="Wingdings" panose="05000000000000000000" pitchFamily="2" charset="2"/>
              <a:buChar char="§"/>
            </a:pPr>
            <a:endParaRPr lang="en-US" sz="100" dirty="0"/>
          </a:p>
          <a:p>
            <a:pPr defTabSz="912820">
              <a:defRPr/>
            </a:pPr>
            <a:r>
              <a:rPr lang="en-US" dirty="0"/>
              <a:t>Partners will have the option to update the 2020 “plan” </a:t>
            </a:r>
            <a:r>
              <a:rPr lang="en-US" b="1" i="1" dirty="0"/>
              <a:t>OR  </a:t>
            </a:r>
            <a:r>
              <a:rPr lang="en-US" dirty="0"/>
              <a:t>update from 2010 statistical geography base.</a:t>
            </a:r>
          </a:p>
          <a:p>
            <a:endParaRPr lang="en-US" dirty="0"/>
          </a:p>
        </p:txBody>
      </p:sp>
      <p:sp>
        <p:nvSpPr>
          <p:cNvPr id="4" name="Slide Number Placeholder 3"/>
          <p:cNvSpPr>
            <a:spLocks noGrp="1"/>
          </p:cNvSpPr>
          <p:nvPr>
            <p:ph type="sldNum" sz="quarter" idx="10"/>
          </p:nvPr>
        </p:nvSpPr>
        <p:spPr/>
        <p:txBody>
          <a:bodyPr/>
          <a:lstStyle/>
          <a:p>
            <a:fld id="{57E65619-ADD9-431D-9D96-10D1E8DDD92D}" type="slidenum">
              <a:rPr lang="en-US" smtClean="0"/>
              <a:pPr/>
              <a:t>20</a:t>
            </a:fld>
            <a:endParaRPr lang="en-US" dirty="0"/>
          </a:p>
        </p:txBody>
      </p:sp>
    </p:spTree>
    <p:extLst>
      <p:ext uri="{BB962C8B-B14F-4D97-AF65-F5344CB8AC3E}">
        <p14:creationId xmlns:p14="http://schemas.microsoft.com/office/powerpoint/2010/main" val="1392744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7042" y="4425641"/>
            <a:ext cx="5617208" cy="4188778"/>
          </a:xfrm>
        </p:spPr>
        <p:txBody>
          <a:bodyPr/>
          <a:lstStyle/>
          <a:p>
            <a:r>
              <a:rPr lang="en-US" dirty="0" smtClean="0"/>
              <a:t>Briefly mention</a:t>
            </a:r>
            <a:r>
              <a:rPr lang="en-US" baseline="0" dirty="0" smtClean="0"/>
              <a:t> each bullet point.</a:t>
            </a:r>
            <a:endParaRPr lang="en-US" dirty="0"/>
          </a:p>
        </p:txBody>
      </p:sp>
      <p:sp>
        <p:nvSpPr>
          <p:cNvPr id="4" name="Slide Number Placeholder 3"/>
          <p:cNvSpPr>
            <a:spLocks noGrp="1"/>
          </p:cNvSpPr>
          <p:nvPr>
            <p:ph type="sldNum" sz="quarter" idx="10"/>
          </p:nvPr>
        </p:nvSpPr>
        <p:spPr/>
        <p:txBody>
          <a:bodyPr/>
          <a:lstStyle/>
          <a:p>
            <a:fld id="{BD9B1893-B4B5-4600-9969-73B27B5475F1}" type="slidenum">
              <a:rPr lang="en-US" smtClean="0"/>
              <a:t>2</a:t>
            </a:fld>
            <a:endParaRPr lang="en-US" dirty="0"/>
          </a:p>
        </p:txBody>
      </p:sp>
    </p:spTree>
    <p:extLst>
      <p:ext uri="{BB962C8B-B14F-4D97-AF65-F5344CB8AC3E}">
        <p14:creationId xmlns:p14="http://schemas.microsoft.com/office/powerpoint/2010/main" val="1258479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576"/>
            <a:r>
              <a:rPr lang="en-US" i="1" dirty="0" smtClean="0"/>
              <a:t>This is a TENTATIVE (emphasize) schedule for the upcoming PSAP program.</a:t>
            </a:r>
          </a:p>
          <a:p>
            <a:endParaRPr lang="en-US" dirty="0"/>
          </a:p>
        </p:txBody>
      </p:sp>
      <p:sp>
        <p:nvSpPr>
          <p:cNvPr id="4" name="Slide Number Placeholder 3"/>
          <p:cNvSpPr>
            <a:spLocks noGrp="1"/>
          </p:cNvSpPr>
          <p:nvPr>
            <p:ph type="sldNum" sz="quarter" idx="10"/>
          </p:nvPr>
        </p:nvSpPr>
        <p:spPr/>
        <p:txBody>
          <a:bodyPr/>
          <a:lstStyle/>
          <a:p>
            <a:fld id="{57E65619-ADD9-431D-9D96-10D1E8DDD92D}" type="slidenum">
              <a:rPr lang="en-US" smtClean="0"/>
              <a:pPr/>
              <a:t>21</a:t>
            </a:fld>
            <a:endParaRPr lang="en-US" dirty="0"/>
          </a:p>
        </p:txBody>
      </p:sp>
    </p:spTree>
    <p:extLst>
      <p:ext uri="{BB962C8B-B14F-4D97-AF65-F5344CB8AC3E}">
        <p14:creationId xmlns:p14="http://schemas.microsoft.com/office/powerpoint/2010/main" val="1959295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t>Returning</a:t>
            </a:r>
            <a:r>
              <a:rPr lang="en-US" u="none" baseline="0" dirty="0" smtClean="0"/>
              <a:t> our focus back to the LUCA program, let’s review the timeline.</a:t>
            </a:r>
            <a:endParaRPr lang="en-US" u="none" dirty="0" smtClean="0"/>
          </a:p>
          <a:p>
            <a:pPr marL="175173" indent="-175173">
              <a:buFont typeface="Arial" panose="020B0604020202020204" pitchFamily="34" charset="0"/>
              <a:buChar char="•"/>
            </a:pPr>
            <a:endParaRPr lang="en-US" u="none" dirty="0" smtClean="0"/>
          </a:p>
          <a:p>
            <a:pPr marL="175173" indent="-175173">
              <a:buFont typeface="Arial" panose="020B0604020202020204" pitchFamily="34" charset="0"/>
              <a:buChar char="•"/>
            </a:pPr>
            <a:r>
              <a:rPr lang="en-US" u="none" dirty="0" smtClean="0"/>
              <a:t>Take special note</a:t>
            </a:r>
            <a:r>
              <a:rPr lang="en-US" u="none" baseline="0" dirty="0" smtClean="0"/>
              <a:t> of the items in red</a:t>
            </a:r>
            <a:r>
              <a:rPr lang="en-US" baseline="0" dirty="0" smtClean="0"/>
              <a:t>.</a:t>
            </a:r>
            <a:endParaRPr lang="en-US" dirty="0" smtClean="0"/>
          </a:p>
          <a:p>
            <a:pPr marL="175173" indent="-175173">
              <a:buFont typeface="Arial" panose="020B0604020202020204" pitchFamily="34" charset="0"/>
              <a:buChar char="•"/>
            </a:pPr>
            <a:endParaRPr lang="en-US" dirty="0" smtClean="0"/>
          </a:p>
          <a:p>
            <a:pPr marL="175173" indent="-175173">
              <a:buFont typeface="Arial" panose="020B0604020202020204" pitchFamily="34" charset="0"/>
              <a:buChar char="•"/>
            </a:pPr>
            <a:r>
              <a:rPr lang="en-US" dirty="0" smtClean="0"/>
              <a:t>Jan 2017 – your office should have received an</a:t>
            </a:r>
            <a:r>
              <a:rPr lang="en-US" baseline="0" dirty="0" smtClean="0"/>
              <a:t> Advance Notification letter.  Please respond to this with contact information updates.</a:t>
            </a:r>
          </a:p>
          <a:p>
            <a:pPr marL="175173" indent="-175173">
              <a:buFont typeface="Arial" panose="020B0604020202020204" pitchFamily="34" charset="0"/>
              <a:buChar char="•"/>
            </a:pPr>
            <a:endParaRPr lang="en-US" baseline="0" dirty="0" smtClean="0"/>
          </a:p>
          <a:p>
            <a:pPr marL="175173" indent="-175173">
              <a:buFont typeface="Arial" panose="020B0604020202020204" pitchFamily="34" charset="0"/>
              <a:buChar char="•"/>
            </a:pPr>
            <a:r>
              <a:rPr lang="en-US" baseline="0" dirty="0" smtClean="0"/>
              <a:t>April 2017 – LUCA promotional trainings begin (this is what you are attending right now).</a:t>
            </a:r>
          </a:p>
          <a:p>
            <a:pPr marL="175173" indent="-175173">
              <a:buFont typeface="Arial" panose="020B0604020202020204" pitchFamily="34" charset="0"/>
              <a:buChar char="•"/>
            </a:pPr>
            <a:endParaRPr lang="en-US" baseline="0" dirty="0" smtClean="0"/>
          </a:p>
          <a:p>
            <a:pPr marL="175173" indent="-175173">
              <a:buFont typeface="Arial" panose="020B0604020202020204" pitchFamily="34" charset="0"/>
              <a:buChar char="•"/>
            </a:pPr>
            <a:r>
              <a:rPr lang="en-US" baseline="0" dirty="0" smtClean="0"/>
              <a:t>July 2017 – Invitation letter and Registration forms mailed to HEOs.  We recommend registering before the end of August 2017 – State partners and Census staff will be following up with entities that have not registered beginning in August or September 2017.</a:t>
            </a:r>
          </a:p>
          <a:p>
            <a:pPr marL="175173" indent="-175173">
              <a:buFont typeface="Arial" panose="020B0604020202020204" pitchFamily="34" charset="0"/>
              <a:buChar char="•"/>
            </a:pPr>
            <a:endParaRPr lang="en-US" baseline="0" dirty="0" smtClean="0"/>
          </a:p>
          <a:p>
            <a:pPr marL="175173" indent="-175173">
              <a:buFont typeface="Arial" panose="020B0604020202020204" pitchFamily="34" charset="0"/>
              <a:buChar char="•"/>
            </a:pPr>
            <a:r>
              <a:rPr lang="en-US" baseline="0" dirty="0" smtClean="0"/>
              <a:t>October 2017 – Technical training workshops begin (locations TBD, also will be available online as webinar).</a:t>
            </a:r>
          </a:p>
          <a:p>
            <a:pPr marL="175173" indent="-175173">
              <a:buFont typeface="Arial" panose="020B0604020202020204" pitchFamily="34" charset="0"/>
              <a:buChar char="•"/>
            </a:pPr>
            <a:endParaRPr lang="en-US" baseline="0" dirty="0" smtClean="0"/>
          </a:p>
          <a:p>
            <a:pPr marL="175173" indent="-175173">
              <a:buFont typeface="Arial" panose="020B0604020202020204" pitchFamily="34" charset="0"/>
              <a:buChar char="•"/>
            </a:pPr>
            <a:r>
              <a:rPr lang="en-US" baseline="0" dirty="0" smtClean="0"/>
              <a:t>February 2018 – Participation materials mailed to registered participants (120 day clock starts ticking upon receipt).  FOR YOUR PLANNING PURPOSES, this is the time that you need technical staff (or interns, contractors, etc.) available to do the careful and detailed review of the Census address list.  </a:t>
            </a:r>
            <a:r>
              <a:rPr lang="en-US" b="1" u="sng" baseline="0" dirty="0" smtClean="0"/>
              <a:t>This is NOT easy work.  It can be very tedious and time consuming</a:t>
            </a:r>
            <a:r>
              <a:rPr lang="en-US" baseline="0" dirty="0" smtClean="0"/>
              <a:t>.</a:t>
            </a:r>
          </a:p>
          <a:p>
            <a:pPr marL="175173" indent="-175173">
              <a:buFont typeface="Arial" panose="020B0604020202020204" pitchFamily="34" charset="0"/>
              <a:buChar char="•"/>
            </a:pPr>
            <a:endParaRPr lang="en-US" baseline="0" dirty="0" smtClean="0"/>
          </a:p>
          <a:p>
            <a:pPr marL="175173" indent="-175173">
              <a:buFont typeface="Arial" panose="020B0604020202020204" pitchFamily="34" charset="0"/>
              <a:buChar char="•"/>
            </a:pPr>
            <a:r>
              <a:rPr lang="en-US" baseline="0" dirty="0" smtClean="0"/>
              <a:t>August 2019 – Feedback materials sent to participants.  Participants will have an opportunity to appeal these results - </a:t>
            </a:r>
            <a:r>
              <a:rPr lang="en-US" dirty="0"/>
              <a:t>participants will have 30 days from receipt of feedback materials to file an appeal with the Appeals Office.</a:t>
            </a:r>
          </a:p>
          <a:p>
            <a:pPr marL="175173" indent="-175173">
              <a:buFont typeface="Arial" panose="020B0604020202020204" pitchFamily="34" charset="0"/>
              <a:buChar char="•"/>
            </a:pPr>
            <a:endParaRPr lang="en-US" baseline="0" dirty="0" smtClean="0"/>
          </a:p>
          <a:p>
            <a:pPr marL="175173" indent="-175173">
              <a:buFont typeface="Arial" panose="020B0604020202020204" pitchFamily="34" charset="0"/>
              <a:buChar char="•"/>
            </a:pPr>
            <a:r>
              <a:rPr lang="en-US" baseline="0" dirty="0" smtClean="0"/>
              <a:t>April 1, 2020 – Census Day!</a:t>
            </a:r>
          </a:p>
        </p:txBody>
      </p:sp>
      <p:sp>
        <p:nvSpPr>
          <p:cNvPr id="4" name="Slide Number Placeholder 3"/>
          <p:cNvSpPr>
            <a:spLocks noGrp="1"/>
          </p:cNvSpPr>
          <p:nvPr>
            <p:ph type="sldNum" sz="quarter" idx="10"/>
          </p:nvPr>
        </p:nvSpPr>
        <p:spPr/>
        <p:txBody>
          <a:bodyPr/>
          <a:lstStyle/>
          <a:p>
            <a:fld id="{498902DD-BC87-4D29-AB14-FFD606785EF9}" type="slidenum">
              <a:rPr lang="en-US" smtClean="0"/>
              <a:t>22</a:t>
            </a:fld>
            <a:endParaRPr lang="en-US" dirty="0"/>
          </a:p>
        </p:txBody>
      </p:sp>
    </p:spTree>
    <p:extLst>
      <p:ext uri="{BB962C8B-B14F-4D97-AF65-F5344CB8AC3E}">
        <p14:creationId xmlns:p14="http://schemas.microsoft.com/office/powerpoint/2010/main" val="30722205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120 days</a:t>
            </a:r>
            <a:r>
              <a:rPr lang="en-US" baseline="0" dirty="0" smtClean="0"/>
              <a:t> is not a long period of time to review every residential address in an entire city or county!!</a:t>
            </a:r>
          </a:p>
          <a:p>
            <a:endParaRPr lang="en-US" baseline="0" dirty="0" smtClean="0"/>
          </a:p>
          <a:p>
            <a:r>
              <a:rPr lang="en-US" baseline="0" dirty="0" smtClean="0"/>
              <a:t>There is much that can be done in advance of the 120 day review period so that you can “hit the ground running.”</a:t>
            </a:r>
          </a:p>
          <a:p>
            <a:endParaRPr lang="en-US" baseline="0" dirty="0" smtClean="0"/>
          </a:p>
          <a:p>
            <a:r>
              <a:rPr lang="en-US" baseline="0" dirty="0" smtClean="0"/>
              <a:t>Briefly mention each bullet on the list.</a:t>
            </a:r>
          </a:p>
          <a:p>
            <a:endParaRPr lang="en-US" baseline="0" dirty="0" smtClean="0"/>
          </a:p>
          <a:p>
            <a:r>
              <a:rPr lang="en-US" baseline="0" dirty="0" smtClean="0"/>
              <a:t>Teams of reviewers – Some larger cities had </a:t>
            </a:r>
            <a:r>
              <a:rPr lang="en-US" b="1" u="sng" baseline="0" dirty="0" smtClean="0"/>
              <a:t>two or three dozen</a:t>
            </a:r>
            <a:r>
              <a:rPr lang="en-US" b="1" baseline="0" dirty="0" smtClean="0"/>
              <a:t> </a:t>
            </a:r>
            <a:r>
              <a:rPr lang="en-US" baseline="0" dirty="0" smtClean="0"/>
              <a:t>reviewers as a part of their team.</a:t>
            </a:r>
          </a:p>
          <a:p>
            <a:endParaRPr lang="en-US" dirty="0" smtClean="0"/>
          </a:p>
          <a:p>
            <a:endParaRPr lang="en-US" dirty="0" smtClean="0"/>
          </a:p>
          <a:p>
            <a:pPr defTabSz="921493">
              <a:defRPr/>
            </a:pPr>
            <a:r>
              <a:rPr lang="en-US" dirty="0">
                <a:latin typeface="Calibri" panose="020F0502020204030204" pitchFamily="34" charset="0"/>
                <a:ea typeface="Calibri" panose="020F0502020204030204" pitchFamily="34" charset="0"/>
                <a:cs typeface="Times New Roman" panose="02020603050405020304" pitchFamily="18" charset="0"/>
              </a:rPr>
              <a:t>Note:  </a:t>
            </a:r>
            <a:r>
              <a:rPr lang="en-US" i="1" dirty="0">
                <a:latin typeface="Calibri" panose="020F0502020204030204" pitchFamily="34" charset="0"/>
                <a:ea typeface="Calibri" panose="020F0502020204030204" pitchFamily="34" charset="0"/>
                <a:cs typeface="Times New Roman" panose="02020603050405020304" pitchFamily="18" charset="0"/>
              </a:rPr>
              <a:t>An entity can designate </a:t>
            </a:r>
            <a:r>
              <a:rPr lang="en-US" i="1" dirty="0" smtClean="0">
                <a:latin typeface="Calibri" panose="020F0502020204030204" pitchFamily="34" charset="0"/>
                <a:ea typeface="Calibri" panose="020F0502020204030204" pitchFamily="34" charset="0"/>
                <a:cs typeface="Times New Roman" panose="02020603050405020304" pitchFamily="18" charset="0"/>
              </a:rPr>
              <a:t>another organization to </a:t>
            </a:r>
            <a:r>
              <a:rPr lang="en-US" i="1" dirty="0">
                <a:latin typeface="Calibri" panose="020F0502020204030204" pitchFamily="34" charset="0"/>
                <a:ea typeface="Calibri" panose="020F0502020204030204" pitchFamily="34" charset="0"/>
                <a:cs typeface="Times New Roman" panose="02020603050405020304" pitchFamily="18" charset="0"/>
              </a:rPr>
              <a:t>participate on their behalf, such as a county conducting the review for a place, state/regional planning agency reviewing for a county, etc.</a:t>
            </a:r>
            <a:endParaRPr lang="en-US" i="1" u="sng" dirty="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B58433DD-6368-4D5A-AFA5-98A90259228A}" type="slidenum">
              <a:rPr lang="en-US" smtClean="0"/>
              <a:t>23</a:t>
            </a:fld>
            <a:endParaRPr lang="en-US"/>
          </a:p>
        </p:txBody>
      </p:sp>
    </p:spTree>
    <p:extLst>
      <p:ext uri="{BB962C8B-B14F-4D97-AF65-F5344CB8AC3E}">
        <p14:creationId xmlns:p14="http://schemas.microsoft.com/office/powerpoint/2010/main" val="28022392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E65619-ADD9-431D-9D96-10D1E8DDD92D}" type="slidenum">
              <a:rPr lang="en-US" smtClean="0"/>
              <a:pPr/>
              <a:t>25</a:t>
            </a:fld>
            <a:endParaRPr lang="en-US" dirty="0"/>
          </a:p>
        </p:txBody>
      </p:sp>
    </p:spTree>
    <p:extLst>
      <p:ext uri="{BB962C8B-B14F-4D97-AF65-F5344CB8AC3E}">
        <p14:creationId xmlns:p14="http://schemas.microsoft.com/office/powerpoint/2010/main" val="3719576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903"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Consider coordinating with your county or your state.  As long as they sign a confidentiality agreement for YOUR governmental entity, they can assist in your address review, or even act as your Liaison (if they agree).</a:t>
            </a:r>
          </a:p>
          <a:p>
            <a:pPr marL="0" marR="0" lvl="0" indent="0" algn="l" defTabSz="912903"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2903"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Consider interns when choosing your Reviewers.  This is a great opportunity for students to get practical work experience for their resumes, and for local governments to get budget-friendly assistance in completing your address review.</a:t>
            </a:r>
          </a:p>
          <a:p>
            <a:endParaRPr lang="en-US" dirty="0"/>
          </a:p>
        </p:txBody>
      </p:sp>
      <p:sp>
        <p:nvSpPr>
          <p:cNvPr id="4" name="Slide Number Placeholder 3"/>
          <p:cNvSpPr>
            <a:spLocks noGrp="1"/>
          </p:cNvSpPr>
          <p:nvPr>
            <p:ph type="sldNum" sz="quarter" idx="10"/>
          </p:nvPr>
        </p:nvSpPr>
        <p:spPr/>
        <p:txBody>
          <a:bodyPr/>
          <a:lstStyle/>
          <a:p>
            <a:fld id="{57E65619-ADD9-431D-9D96-10D1E8DDD92D}" type="slidenum">
              <a:rPr lang="en-US" smtClean="0"/>
              <a:pPr/>
              <a:t>26</a:t>
            </a:fld>
            <a:endParaRPr lang="en-US" dirty="0"/>
          </a:p>
        </p:txBody>
      </p:sp>
    </p:spTree>
    <p:extLst>
      <p:ext uri="{BB962C8B-B14F-4D97-AF65-F5344CB8AC3E}">
        <p14:creationId xmlns:p14="http://schemas.microsoft.com/office/powerpoint/2010/main" val="1301628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576"/>
            <a:r>
              <a:rPr lang="en-US" baseline="0" dirty="0" smtClean="0">
                <a:solidFill>
                  <a:schemeClr val="tx1"/>
                </a:solidFill>
                <a:latin typeface="Arial"/>
                <a:cs typeface="Arial"/>
              </a:rPr>
              <a:t>If you have an address list that is not linked to address points or otherwise geo-located, this tool will geocode your address list for you.</a:t>
            </a:r>
          </a:p>
          <a:p>
            <a:endParaRPr lang="en-US" dirty="0" smtClean="0"/>
          </a:p>
          <a:p>
            <a:r>
              <a:rPr lang="en-US" dirty="0" smtClean="0"/>
              <a:t>The Census Geocoder is accessible </a:t>
            </a:r>
            <a:r>
              <a:rPr lang="en-US" dirty="0"/>
              <a:t>through the LUCA webpage: </a:t>
            </a:r>
            <a:r>
              <a:rPr lang="en-US" dirty="0" smtClean="0">
                <a:hlinkClick r:id="rId3"/>
              </a:rPr>
              <a:t>www.census.gov/geo/partnerships/luca.html</a:t>
            </a:r>
            <a:endParaRPr lang="en-US" dirty="0" smtClean="0"/>
          </a:p>
          <a:p>
            <a:endParaRPr lang="en-US" dirty="0"/>
          </a:p>
          <a:p>
            <a:pPr defTabSz="912532">
              <a:defRPr/>
            </a:pPr>
            <a:r>
              <a:rPr lang="en-US" baseline="0" dirty="0" smtClean="0">
                <a:solidFill>
                  <a:schemeClr val="tx1"/>
                </a:solidFill>
                <a:latin typeface="Arial"/>
                <a:cs typeface="Arial"/>
              </a:rPr>
              <a:t>It is an</a:t>
            </a:r>
            <a:r>
              <a:rPr lang="en-US" spc="-10" dirty="0">
                <a:latin typeface="Arial"/>
                <a:cs typeface="Arial"/>
              </a:rPr>
              <a:t> </a:t>
            </a:r>
            <a:r>
              <a:rPr lang="en-US" baseline="0" dirty="0">
                <a:solidFill>
                  <a:schemeClr val="tx1"/>
                </a:solidFill>
                <a:latin typeface="Arial"/>
                <a:cs typeface="Arial"/>
              </a:rPr>
              <a:t>add</a:t>
            </a:r>
            <a:r>
              <a:rPr lang="en-US" spc="5" dirty="0">
                <a:latin typeface="Arial"/>
                <a:cs typeface="Arial"/>
              </a:rPr>
              <a:t>r</a:t>
            </a:r>
            <a:r>
              <a:rPr lang="en-US" baseline="0" dirty="0">
                <a:solidFill>
                  <a:schemeClr val="tx1"/>
                </a:solidFill>
                <a:latin typeface="Arial"/>
                <a:cs typeface="Arial"/>
              </a:rPr>
              <a:t>e</a:t>
            </a:r>
            <a:r>
              <a:rPr lang="en-US" spc="5" dirty="0">
                <a:latin typeface="Arial"/>
                <a:cs typeface="Arial"/>
              </a:rPr>
              <a:t>s</a:t>
            </a:r>
            <a:r>
              <a:rPr lang="en-US" baseline="0" dirty="0">
                <a:solidFill>
                  <a:schemeClr val="tx1"/>
                </a:solidFill>
                <a:latin typeface="Arial"/>
                <a:cs typeface="Arial"/>
              </a:rPr>
              <a:t>s</a:t>
            </a:r>
            <a:r>
              <a:rPr lang="en-US" spc="-35" dirty="0">
                <a:latin typeface="Arial"/>
                <a:cs typeface="Arial"/>
              </a:rPr>
              <a:t> </a:t>
            </a:r>
            <a:r>
              <a:rPr lang="en-US" baseline="0" dirty="0">
                <a:solidFill>
                  <a:schemeClr val="tx1"/>
                </a:solidFill>
                <a:latin typeface="Arial"/>
                <a:cs typeface="Arial"/>
              </a:rPr>
              <a:t>loo</a:t>
            </a:r>
            <a:r>
              <a:rPr lang="en-US" spc="5" dirty="0">
                <a:latin typeface="Arial"/>
                <a:cs typeface="Arial"/>
              </a:rPr>
              <a:t>k</a:t>
            </a:r>
            <a:r>
              <a:rPr lang="en-US" baseline="0" dirty="0">
                <a:solidFill>
                  <a:schemeClr val="tx1"/>
                </a:solidFill>
                <a:latin typeface="Arial"/>
                <a:cs typeface="Arial"/>
              </a:rPr>
              <a:t>up</a:t>
            </a:r>
            <a:r>
              <a:rPr lang="en-US" spc="-25" dirty="0">
                <a:latin typeface="Arial"/>
                <a:cs typeface="Arial"/>
              </a:rPr>
              <a:t> </a:t>
            </a:r>
            <a:r>
              <a:rPr lang="en-US" baseline="0" dirty="0">
                <a:solidFill>
                  <a:schemeClr val="tx1"/>
                </a:solidFill>
                <a:latin typeface="Arial"/>
                <a:cs typeface="Arial"/>
              </a:rPr>
              <a:t>tool</a:t>
            </a:r>
            <a:r>
              <a:rPr lang="en-US" spc="-10" dirty="0">
                <a:latin typeface="Arial"/>
                <a:cs typeface="Arial"/>
              </a:rPr>
              <a:t> </a:t>
            </a:r>
            <a:r>
              <a:rPr lang="en-US" baseline="0" dirty="0">
                <a:solidFill>
                  <a:schemeClr val="tx1"/>
                </a:solidFill>
                <a:latin typeface="Arial"/>
                <a:cs typeface="Arial"/>
              </a:rPr>
              <a:t>that</a:t>
            </a:r>
            <a:r>
              <a:rPr lang="en-US" spc="-25" dirty="0">
                <a:latin typeface="Arial"/>
                <a:cs typeface="Arial"/>
              </a:rPr>
              <a:t> </a:t>
            </a:r>
            <a:r>
              <a:rPr lang="en-US" baseline="0" dirty="0" smtClean="0">
                <a:solidFill>
                  <a:schemeClr val="tx1"/>
                </a:solidFill>
                <a:latin typeface="Arial"/>
                <a:cs typeface="Arial"/>
              </a:rPr>
              <a:t>c</a:t>
            </a:r>
            <a:r>
              <a:rPr lang="en-US" spc="5" dirty="0">
                <a:latin typeface="Arial"/>
                <a:cs typeface="Arial"/>
              </a:rPr>
              <a:t>o</a:t>
            </a:r>
            <a:r>
              <a:rPr lang="en-US" baseline="0" dirty="0" smtClean="0">
                <a:solidFill>
                  <a:schemeClr val="tx1"/>
                </a:solidFill>
                <a:latin typeface="Arial"/>
                <a:cs typeface="Arial"/>
              </a:rPr>
              <a:t>nverts</a:t>
            </a:r>
            <a:r>
              <a:rPr lang="en-US" spc="-40" dirty="0">
                <a:latin typeface="Arial"/>
                <a:cs typeface="Arial"/>
              </a:rPr>
              <a:t> </a:t>
            </a:r>
            <a:r>
              <a:rPr lang="en-US" baseline="0" dirty="0" smtClean="0">
                <a:solidFill>
                  <a:schemeClr val="tx1"/>
                </a:solidFill>
                <a:latin typeface="Arial"/>
                <a:cs typeface="Arial"/>
              </a:rPr>
              <a:t>add</a:t>
            </a:r>
            <a:r>
              <a:rPr lang="en-US" spc="5" dirty="0">
                <a:latin typeface="Arial"/>
                <a:cs typeface="Arial"/>
              </a:rPr>
              <a:t>r</a:t>
            </a:r>
            <a:r>
              <a:rPr lang="en-US" baseline="0" dirty="0" smtClean="0">
                <a:solidFill>
                  <a:schemeClr val="tx1"/>
                </a:solidFill>
                <a:latin typeface="Arial"/>
                <a:cs typeface="Arial"/>
              </a:rPr>
              <a:t>e</a:t>
            </a:r>
            <a:r>
              <a:rPr lang="en-US" spc="5" dirty="0">
                <a:latin typeface="Arial"/>
                <a:cs typeface="Arial"/>
              </a:rPr>
              <a:t>s</a:t>
            </a:r>
            <a:r>
              <a:rPr lang="en-US" baseline="0" dirty="0" smtClean="0">
                <a:solidFill>
                  <a:schemeClr val="tx1"/>
                </a:solidFill>
                <a:latin typeface="Arial"/>
                <a:cs typeface="Arial"/>
              </a:rPr>
              <a:t>ses</a:t>
            </a:r>
            <a:r>
              <a:rPr lang="en-US" spc="-35" dirty="0">
                <a:latin typeface="Arial"/>
                <a:cs typeface="Arial"/>
              </a:rPr>
              <a:t> </a:t>
            </a:r>
            <a:r>
              <a:rPr lang="en-US" baseline="0" dirty="0">
                <a:solidFill>
                  <a:schemeClr val="tx1"/>
                </a:solidFill>
                <a:latin typeface="Arial"/>
                <a:cs typeface="Arial"/>
              </a:rPr>
              <a:t>to</a:t>
            </a:r>
            <a:r>
              <a:rPr lang="en-US" spc="-20" dirty="0">
                <a:latin typeface="Arial"/>
                <a:cs typeface="Arial"/>
              </a:rPr>
              <a:t> </a:t>
            </a:r>
            <a:r>
              <a:rPr lang="en-US" baseline="0" dirty="0">
                <a:solidFill>
                  <a:schemeClr val="tx1"/>
                </a:solidFill>
                <a:latin typeface="Arial"/>
                <a:cs typeface="Arial"/>
              </a:rPr>
              <a:t>an app</a:t>
            </a:r>
            <a:r>
              <a:rPr lang="en-US" spc="5" dirty="0">
                <a:latin typeface="Arial"/>
                <a:cs typeface="Arial"/>
              </a:rPr>
              <a:t>r</a:t>
            </a:r>
            <a:r>
              <a:rPr lang="en-US" baseline="0" dirty="0">
                <a:solidFill>
                  <a:schemeClr val="tx1"/>
                </a:solidFill>
                <a:latin typeface="Arial"/>
                <a:cs typeface="Arial"/>
              </a:rPr>
              <a:t>oxi</a:t>
            </a:r>
            <a:r>
              <a:rPr lang="en-US" spc="-10" dirty="0">
                <a:latin typeface="Arial"/>
                <a:cs typeface="Arial"/>
              </a:rPr>
              <a:t>m</a:t>
            </a:r>
            <a:r>
              <a:rPr lang="en-US" baseline="0" dirty="0">
                <a:solidFill>
                  <a:schemeClr val="tx1"/>
                </a:solidFill>
                <a:latin typeface="Arial"/>
                <a:cs typeface="Arial"/>
              </a:rPr>
              <a:t>ate coo</a:t>
            </a:r>
            <a:r>
              <a:rPr lang="en-US" spc="5" dirty="0">
                <a:latin typeface="Arial"/>
                <a:cs typeface="Arial"/>
              </a:rPr>
              <a:t>r</a:t>
            </a:r>
            <a:r>
              <a:rPr lang="en-US" baseline="0" dirty="0">
                <a:solidFill>
                  <a:schemeClr val="tx1"/>
                </a:solidFill>
                <a:latin typeface="Arial"/>
                <a:cs typeface="Arial"/>
              </a:rPr>
              <a:t>dinate</a:t>
            </a:r>
            <a:r>
              <a:rPr lang="en-US" spc="-50" dirty="0">
                <a:latin typeface="Arial"/>
                <a:cs typeface="Arial"/>
              </a:rPr>
              <a:t> </a:t>
            </a:r>
            <a:r>
              <a:rPr lang="en-US" baseline="0" dirty="0">
                <a:solidFill>
                  <a:schemeClr val="tx1"/>
                </a:solidFill>
                <a:latin typeface="Arial"/>
                <a:cs typeface="Arial"/>
              </a:rPr>
              <a:t>and</a:t>
            </a:r>
            <a:r>
              <a:rPr lang="en-US" spc="-15" dirty="0">
                <a:latin typeface="Arial"/>
                <a:cs typeface="Arial"/>
              </a:rPr>
              <a:t> </a:t>
            </a:r>
            <a:r>
              <a:rPr lang="en-US" baseline="0" dirty="0">
                <a:solidFill>
                  <a:schemeClr val="tx1"/>
                </a:solidFill>
                <a:latin typeface="Arial"/>
                <a:cs typeface="Arial"/>
              </a:rPr>
              <a:t>returns</a:t>
            </a:r>
            <a:r>
              <a:rPr lang="en-US" spc="-50" dirty="0">
                <a:latin typeface="Arial"/>
                <a:cs typeface="Arial"/>
              </a:rPr>
              <a:t> </a:t>
            </a:r>
            <a:r>
              <a:rPr lang="en-US" baseline="0" dirty="0">
                <a:solidFill>
                  <a:schemeClr val="tx1"/>
                </a:solidFill>
                <a:latin typeface="Arial"/>
                <a:cs typeface="Arial"/>
              </a:rPr>
              <a:t>in</a:t>
            </a:r>
            <a:r>
              <a:rPr lang="en-US" spc="-10" dirty="0">
                <a:latin typeface="Arial"/>
                <a:cs typeface="Arial"/>
              </a:rPr>
              <a:t>f</a:t>
            </a:r>
            <a:r>
              <a:rPr lang="en-US" baseline="0" dirty="0">
                <a:solidFill>
                  <a:schemeClr val="tx1"/>
                </a:solidFill>
                <a:latin typeface="Arial"/>
                <a:cs typeface="Arial"/>
              </a:rPr>
              <a:t>ormation</a:t>
            </a:r>
            <a:r>
              <a:rPr lang="en-US" spc="-35" dirty="0">
                <a:latin typeface="Arial"/>
                <a:cs typeface="Arial"/>
              </a:rPr>
              <a:t> </a:t>
            </a:r>
            <a:r>
              <a:rPr lang="en-US" baseline="0" dirty="0">
                <a:solidFill>
                  <a:schemeClr val="tx1"/>
                </a:solidFill>
                <a:latin typeface="Arial"/>
                <a:cs typeface="Arial"/>
              </a:rPr>
              <a:t>about</a:t>
            </a:r>
            <a:r>
              <a:rPr lang="en-US" spc="-25" dirty="0">
                <a:latin typeface="Arial"/>
                <a:cs typeface="Arial"/>
              </a:rPr>
              <a:t> </a:t>
            </a:r>
            <a:r>
              <a:rPr lang="en-US" baseline="0" dirty="0">
                <a:solidFill>
                  <a:schemeClr val="tx1"/>
                </a:solidFill>
                <a:latin typeface="Arial"/>
                <a:cs typeface="Arial"/>
              </a:rPr>
              <a:t>the</a:t>
            </a:r>
            <a:r>
              <a:rPr lang="en-US" spc="-25" dirty="0">
                <a:latin typeface="Arial"/>
                <a:cs typeface="Arial"/>
              </a:rPr>
              <a:t> </a:t>
            </a:r>
            <a:r>
              <a:rPr lang="en-US" baseline="0" dirty="0">
                <a:solidFill>
                  <a:schemeClr val="tx1"/>
                </a:solidFill>
                <a:latin typeface="Arial"/>
                <a:cs typeface="Arial"/>
              </a:rPr>
              <a:t>addre</a:t>
            </a:r>
            <a:r>
              <a:rPr lang="en-US" spc="5" dirty="0">
                <a:latin typeface="Arial"/>
                <a:cs typeface="Arial"/>
              </a:rPr>
              <a:t>s</a:t>
            </a:r>
            <a:r>
              <a:rPr lang="en-US" baseline="0" dirty="0">
                <a:solidFill>
                  <a:schemeClr val="tx1"/>
                </a:solidFill>
                <a:latin typeface="Arial"/>
                <a:cs typeface="Arial"/>
              </a:rPr>
              <a:t>s</a:t>
            </a:r>
            <a:r>
              <a:rPr lang="en-US" spc="-50" dirty="0">
                <a:latin typeface="Arial"/>
                <a:cs typeface="Arial"/>
              </a:rPr>
              <a:t> </a:t>
            </a:r>
            <a:r>
              <a:rPr lang="en-US" baseline="0" dirty="0">
                <a:solidFill>
                  <a:schemeClr val="tx1"/>
                </a:solidFill>
                <a:latin typeface="Arial"/>
                <a:cs typeface="Arial"/>
              </a:rPr>
              <a:t>range</a:t>
            </a:r>
            <a:r>
              <a:rPr lang="en-US" spc="-25" dirty="0">
                <a:latin typeface="Arial"/>
                <a:cs typeface="Arial"/>
              </a:rPr>
              <a:t> </a:t>
            </a:r>
            <a:r>
              <a:rPr lang="en-US" baseline="0" dirty="0">
                <a:solidFill>
                  <a:schemeClr val="tx1"/>
                </a:solidFill>
                <a:latin typeface="Arial"/>
                <a:cs typeface="Arial"/>
              </a:rPr>
              <a:t>in</a:t>
            </a:r>
            <a:r>
              <a:rPr lang="en-US" spc="-5" dirty="0">
                <a:latin typeface="Arial"/>
                <a:cs typeface="Arial"/>
              </a:rPr>
              <a:t> </a:t>
            </a:r>
            <a:r>
              <a:rPr lang="en-US" baseline="0" dirty="0">
                <a:solidFill>
                  <a:schemeClr val="tx1"/>
                </a:solidFill>
                <a:latin typeface="Arial"/>
                <a:cs typeface="Arial"/>
              </a:rPr>
              <a:t>relation to</a:t>
            </a:r>
            <a:r>
              <a:rPr lang="en-US" spc="-20" dirty="0">
                <a:latin typeface="Arial"/>
                <a:cs typeface="Arial"/>
              </a:rPr>
              <a:t> </a:t>
            </a:r>
            <a:r>
              <a:rPr lang="en-US" baseline="0" dirty="0">
                <a:solidFill>
                  <a:schemeClr val="tx1"/>
                </a:solidFill>
                <a:latin typeface="Arial"/>
                <a:cs typeface="Arial"/>
              </a:rPr>
              <a:t>other</a:t>
            </a:r>
            <a:r>
              <a:rPr lang="en-US" spc="-25" dirty="0">
                <a:latin typeface="Arial"/>
                <a:cs typeface="Arial"/>
              </a:rPr>
              <a:t> </a:t>
            </a:r>
            <a:r>
              <a:rPr lang="en-US" baseline="0" dirty="0">
                <a:solidFill>
                  <a:schemeClr val="tx1"/>
                </a:solidFill>
                <a:latin typeface="Arial"/>
                <a:cs typeface="Arial"/>
              </a:rPr>
              <a:t>geo</a:t>
            </a:r>
            <a:r>
              <a:rPr lang="en-US" spc="5" dirty="0">
                <a:latin typeface="Arial"/>
                <a:cs typeface="Arial"/>
              </a:rPr>
              <a:t>g</a:t>
            </a:r>
            <a:r>
              <a:rPr lang="en-US" baseline="0" dirty="0">
                <a:solidFill>
                  <a:schemeClr val="tx1"/>
                </a:solidFill>
                <a:latin typeface="Arial"/>
                <a:cs typeface="Arial"/>
              </a:rPr>
              <a:t>raphies.  </a:t>
            </a:r>
            <a:endParaRPr lang="en-US" baseline="0" dirty="0" smtClean="0">
              <a:solidFill>
                <a:schemeClr val="tx1"/>
              </a:solidFill>
              <a:latin typeface="Arial"/>
              <a:cs typeface="Arial"/>
            </a:endParaRPr>
          </a:p>
          <a:p>
            <a:pPr defTabSz="912532">
              <a:defRPr/>
            </a:pPr>
            <a:endParaRPr lang="en-US" baseline="0" dirty="0" smtClean="0">
              <a:solidFill>
                <a:schemeClr val="tx1"/>
              </a:solidFill>
              <a:latin typeface="Arial"/>
              <a:cs typeface="Arial"/>
            </a:endParaRPr>
          </a:p>
          <a:p>
            <a:pPr marL="0" marR="0" lvl="0" indent="0" algn="l" defTabSz="912532"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Times New Roman" panose="02020603050405020304" pitchFamily="18" charset="0"/>
                <a:ea typeface="+mn-ea"/>
                <a:cs typeface="+mn-cs"/>
              </a:rPr>
              <a:t>Initially the Census Geocoder could only process batches of 1,000 records, but now the record limit is 10,000.  </a:t>
            </a:r>
            <a:r>
              <a:rPr lang="en-US" sz="1200" b="1" kern="1200" dirty="0" smtClean="0">
                <a:solidFill>
                  <a:schemeClr val="tx1"/>
                </a:solidFill>
                <a:effectLst/>
                <a:latin typeface="Times New Roman" panose="02020603050405020304" pitchFamily="18" charset="0"/>
                <a:ea typeface="+mn-ea"/>
                <a:cs typeface="+mn-cs"/>
              </a:rPr>
              <a:t>At</a:t>
            </a:r>
            <a:r>
              <a:rPr lang="en-US" sz="1200" b="1" kern="1200" baseline="0" dirty="0" smtClean="0">
                <a:solidFill>
                  <a:schemeClr val="tx1"/>
                </a:solidFill>
                <a:effectLst/>
                <a:latin typeface="Times New Roman" panose="02020603050405020304" pitchFamily="18" charset="0"/>
                <a:ea typeface="+mn-ea"/>
                <a:cs typeface="+mn-cs"/>
              </a:rPr>
              <a:t> this time, u</a:t>
            </a:r>
            <a:r>
              <a:rPr lang="en-US" sz="1200" b="1" kern="1200" dirty="0" smtClean="0">
                <a:solidFill>
                  <a:schemeClr val="tx1"/>
                </a:solidFill>
                <a:effectLst/>
                <a:latin typeface="Times New Roman" panose="02020603050405020304" pitchFamily="18" charset="0"/>
                <a:ea typeface="+mn-ea"/>
                <a:cs typeface="+mn-cs"/>
              </a:rPr>
              <a:t>sers with more than 10,000 address records must divide their file into multiple files for processing.  The Census Bureau will provide another means for governments to submit a larger number of addresses for geocoding without splitting into 10,000 record increments.  Details are forthcoming on that process</a:t>
            </a:r>
            <a:r>
              <a:rPr lang="en-US" sz="1200" b="1" i="1" kern="1200" dirty="0" smtClean="0">
                <a:solidFill>
                  <a:schemeClr val="tx1"/>
                </a:solidFill>
                <a:effectLst/>
                <a:latin typeface="Times New Roman" panose="02020603050405020304" pitchFamily="18" charset="0"/>
                <a:ea typeface="+mn-ea"/>
                <a:cs typeface="+mn-cs"/>
              </a:rPr>
              <a:t>.</a:t>
            </a:r>
            <a:r>
              <a:rPr lang="en-US" sz="1200" b="1" kern="1200" dirty="0" smtClean="0">
                <a:solidFill>
                  <a:schemeClr val="tx1"/>
                </a:solidFill>
                <a:effectLst/>
                <a:latin typeface="Times New Roman" panose="02020603050405020304" pitchFamily="18" charset="0"/>
                <a:ea typeface="+mn-ea"/>
                <a:cs typeface="+mn-cs"/>
              </a:rPr>
              <a:t> </a:t>
            </a:r>
          </a:p>
          <a:p>
            <a:pPr defTabSz="912532">
              <a:defRPr/>
            </a:pPr>
            <a:endParaRPr lang="en-US" baseline="0" dirty="0">
              <a:solidFill>
                <a:schemeClr val="tx1"/>
              </a:solidFill>
              <a:latin typeface="Arial"/>
              <a:cs typeface="Arial"/>
            </a:endParaRPr>
          </a:p>
          <a:p>
            <a:pPr defTabSz="912532">
              <a:defRPr/>
            </a:pPr>
            <a:r>
              <a:rPr lang="en-US" baseline="0" dirty="0">
                <a:solidFill>
                  <a:schemeClr val="tx1"/>
                </a:solidFill>
              </a:rPr>
              <a:t>When geocoding your address, you need to select a benchmark (time period) and select a vintage of geography. The benchmark is the time period when we created a snapshot of our data (generally done twice a year). For example, Public_AR_Census2010 is the snapshot we took of the database in 2010. </a:t>
            </a:r>
            <a:r>
              <a:rPr lang="en-US" baseline="0" dirty="0" err="1">
                <a:solidFill>
                  <a:schemeClr val="tx1"/>
                </a:solidFill>
              </a:rPr>
              <a:t>Public_AR_Current</a:t>
            </a:r>
            <a:r>
              <a:rPr lang="en-US" baseline="0" dirty="0">
                <a:solidFill>
                  <a:schemeClr val="tx1"/>
                </a:solidFill>
              </a:rPr>
              <a:t> is the most recent snapshot we took of our dataset. The vintage of geography is the census or survey that the data relates to. For example, Census2010_Census2010 are the address ranges from the 2010 Census at the time of the 2010 Census. You can also obtain the 2010 Census address ranges as of our most recent benchmark. The vintages you see available depends on the benchmark you selected. </a:t>
            </a:r>
            <a:endParaRPr lang="en-US" spc="-10" dirty="0">
              <a:latin typeface="Arial"/>
              <a:cs typeface="Arial"/>
            </a:endParaRPr>
          </a:p>
        </p:txBody>
      </p:sp>
      <p:sp>
        <p:nvSpPr>
          <p:cNvPr id="4" name="Slide Number Placeholder 3"/>
          <p:cNvSpPr>
            <a:spLocks noGrp="1"/>
          </p:cNvSpPr>
          <p:nvPr>
            <p:ph type="sldNum" sz="quarter" idx="10"/>
          </p:nvPr>
        </p:nvSpPr>
        <p:spPr/>
        <p:txBody>
          <a:bodyPr/>
          <a:lstStyle/>
          <a:p>
            <a:fld id="{F5B075E1-4C3A-4521-9645-A85DB4DD0BE5}" type="slidenum">
              <a:rPr lang="en-US" smtClean="0"/>
              <a:t>27</a:t>
            </a:fld>
            <a:endParaRPr lang="en-US" dirty="0"/>
          </a:p>
        </p:txBody>
      </p:sp>
    </p:spTree>
    <p:extLst>
      <p:ext uri="{BB962C8B-B14F-4D97-AF65-F5344CB8AC3E}">
        <p14:creationId xmlns:p14="http://schemas.microsoft.com/office/powerpoint/2010/main" val="2081039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493">
              <a:defRPr/>
            </a:pPr>
            <a:r>
              <a:rPr lang="en-US" dirty="0" smtClean="0"/>
              <a:t>The Census Bureau is excited to offer participants the opportunity to begin LUCA preparation in advance of LUCA registration.  For the first time, residential address block counts are available for download on the LUCA website. These residential block counts are current as of January 2017 and </a:t>
            </a:r>
            <a:r>
              <a:rPr lang="en-US" b="1" i="1" dirty="0" smtClean="0"/>
              <a:t>provide</a:t>
            </a:r>
            <a:r>
              <a:rPr lang="en-US" b="1" i="1" baseline="0" dirty="0" smtClean="0"/>
              <a:t> </a:t>
            </a:r>
            <a:r>
              <a:rPr lang="en-US" b="1" i="1" dirty="0" smtClean="0"/>
              <a:t>counts of housing units and group quarters for every block in your jurisdiction</a:t>
            </a:r>
            <a:r>
              <a:rPr lang="en-US" dirty="0" smtClean="0"/>
              <a:t>.  The Census Bureau intends to update the counts again in July 2017.</a:t>
            </a:r>
          </a:p>
          <a:p>
            <a:endParaRPr lang="en-US" dirty="0" smtClean="0"/>
          </a:p>
          <a:p>
            <a:r>
              <a:rPr lang="en-US" dirty="0" smtClean="0"/>
              <a:t>Use the “How Can I Review the Address Block Counts for My Entity” section to search and download the Address Block Count file for your government.  The download is in pipe-delimited text format, but easily converts into Excel (.</a:t>
            </a:r>
            <a:r>
              <a:rPr lang="en-US" dirty="0" err="1" smtClean="0"/>
              <a:t>xlsx</a:t>
            </a:r>
            <a:r>
              <a:rPr lang="en-US" dirty="0" smtClean="0"/>
              <a:t>).  The Geographic Programs Support Desk can assist with the process if necessary.  I will provide their information at the end of the presentation.</a:t>
            </a:r>
          </a:p>
          <a:p>
            <a:endParaRPr lang="en-US" dirty="0" smtClean="0"/>
          </a:p>
          <a:p>
            <a:r>
              <a:rPr lang="en-US" dirty="0" smtClean="0"/>
              <a:t>This slide shows an example of the layout for the block count list which includes the geographic codes and count of residential addresses (housing units and group quarters) by census block.  To prepare for LUCA, potential participants can compare the Census block count data to their local data.  They can join the block count data to census block geography using a Geographic Information System (GIS) and use the results to identify areas to focus their LUCA review.  </a:t>
            </a:r>
          </a:p>
          <a:p>
            <a:endParaRPr lang="en-US" i="1" dirty="0" smtClean="0"/>
          </a:p>
          <a:p>
            <a:r>
              <a:rPr lang="en-US" b="1" i="1" u="sng" dirty="0" smtClean="0"/>
              <a:t>&lt;Presenter: As time permits (or after the presentation), navigate to the LUCA website and show this section/action.&gt;</a:t>
            </a:r>
          </a:p>
          <a:p>
            <a:endParaRPr lang="en-US" dirty="0" smtClean="0"/>
          </a:p>
          <a:p>
            <a:r>
              <a:rPr lang="en-US" dirty="0" smtClean="0"/>
              <a:t>To view your Address Block Counts on a map, download the </a:t>
            </a:r>
            <a:r>
              <a:rPr lang="en-US" b="1" dirty="0" smtClean="0"/>
              <a:t>block</a:t>
            </a:r>
            <a:r>
              <a:rPr lang="en-US" dirty="0" smtClean="0"/>
              <a:t> layer </a:t>
            </a:r>
            <a:r>
              <a:rPr lang="en-US" dirty="0" smtClean="0">
                <a:hlinkClick r:id="rId3"/>
              </a:rPr>
              <a:t>2016 TIGER/Line </a:t>
            </a:r>
            <a:r>
              <a:rPr lang="en-US" dirty="0" err="1" smtClean="0">
                <a:hlinkClick r:id="rId3"/>
              </a:rPr>
              <a:t>shapefiles</a:t>
            </a:r>
            <a:r>
              <a:rPr lang="en-US" dirty="0" smtClean="0"/>
              <a:t> for your state and follow the instructions for </a:t>
            </a:r>
            <a:r>
              <a:rPr lang="en-US" dirty="0" smtClean="0">
                <a:hlinkClick r:id="rId4"/>
              </a:rPr>
              <a:t>Joining Census Data to TIGER/Line </a:t>
            </a:r>
            <a:r>
              <a:rPr lang="en-US" dirty="0" err="1" smtClean="0">
                <a:hlinkClick r:id="rId4"/>
              </a:rPr>
              <a:t>Shapefiles</a:t>
            </a:r>
            <a:r>
              <a:rPr lang="en-US" dirty="0" smtClean="0"/>
              <a:t> [PDF].</a:t>
            </a:r>
            <a:endParaRPr lang="en-US" altLang="en-US" baseline="0" dirty="0" smtClean="0"/>
          </a:p>
        </p:txBody>
      </p:sp>
      <p:sp>
        <p:nvSpPr>
          <p:cNvPr id="4" name="Slide Number Placeholder 3"/>
          <p:cNvSpPr>
            <a:spLocks noGrp="1"/>
          </p:cNvSpPr>
          <p:nvPr>
            <p:ph type="sldNum" sz="quarter" idx="10"/>
          </p:nvPr>
        </p:nvSpPr>
        <p:spPr/>
        <p:txBody>
          <a:bodyPr/>
          <a:lstStyle/>
          <a:p>
            <a:fld id="{F5B075E1-4C3A-4521-9645-A85DB4DD0BE5}" type="slidenum">
              <a:rPr lang="en-US" smtClean="0"/>
              <a:t>28</a:t>
            </a:fld>
            <a:endParaRPr lang="en-US" dirty="0"/>
          </a:p>
        </p:txBody>
      </p:sp>
    </p:spTree>
    <p:extLst>
      <p:ext uri="{BB962C8B-B14F-4D97-AF65-F5344CB8AC3E}">
        <p14:creationId xmlns:p14="http://schemas.microsoft.com/office/powerpoint/2010/main" val="3822028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few slides discuss the materials that comprise the Paper and Digital participation methods, so you can begin to think about which is best for your government.  </a:t>
            </a:r>
          </a:p>
          <a:p>
            <a:r>
              <a:rPr lang="en-US" dirty="0" smtClean="0"/>
              <a:t> </a:t>
            </a:r>
          </a:p>
          <a:p>
            <a:r>
              <a:rPr lang="en-US" dirty="0" smtClean="0"/>
              <a:t>The </a:t>
            </a:r>
            <a:r>
              <a:rPr lang="en-US" b="1" dirty="0"/>
              <a:t>paper format address list </a:t>
            </a:r>
            <a:r>
              <a:rPr lang="en-US" dirty="0"/>
              <a:t>is only available to participants with 6,000 or fewer addresses.  While this may seem like a low number, more than half of the eligible governments have less than 6,000 addresses!  </a:t>
            </a:r>
          </a:p>
          <a:p>
            <a:r>
              <a:rPr lang="en-US" dirty="0"/>
              <a:t> </a:t>
            </a:r>
          </a:p>
          <a:p>
            <a:r>
              <a:rPr lang="en-US" dirty="0"/>
              <a:t>The address list is printed legal size (8.5 x14 inches) with only six addresses per page.   There are two “sort options”:  Street Name/House Number OR Census Tract number/Block number/Street Name/House Number.  Each has pros and cons as it relates to a review.  Consider your ability to re-sort your local list to match one of these sort options as well as whether or not geographically defining areas for your review is possible.  Census Bureau staff can discuss sort options and help you choose.  Additionally, a separate paper “Address List Add Page” is necessary for participants to add new or missing address records. Examples of the paper Address List and Address List Add Page are forthcoming.  </a:t>
            </a:r>
          </a:p>
          <a:p>
            <a:r>
              <a:rPr lang="en-US" dirty="0"/>
              <a:t> </a:t>
            </a:r>
          </a:p>
          <a:p>
            <a:r>
              <a:rPr lang="en-US" dirty="0"/>
              <a:t>The </a:t>
            </a:r>
            <a:r>
              <a:rPr lang="en-US" b="1" dirty="0"/>
              <a:t>digital format address list</a:t>
            </a:r>
            <a:r>
              <a:rPr lang="en-US" dirty="0"/>
              <a:t> is available to all governments.  Different from 2010 LUCA, the Census Bureau is providing the 2020 LUCA digital address list in Excel (.</a:t>
            </a:r>
            <a:r>
              <a:rPr lang="en-US" dirty="0" err="1"/>
              <a:t>xlsx</a:t>
            </a:r>
            <a:r>
              <a:rPr lang="en-US" dirty="0"/>
              <a:t>) or Comma Delimited Text (.csv) format.  A database or spreadsheet software such as Microsoft Access or Microsoft Excel is necessary to use the digital format address list.  There is no need for a separate ‘Add Page” to add records.  Selection of this format allows GIS users to create coordinates from the latitude/longitude values included in the address list. </a:t>
            </a:r>
            <a:endParaRPr lang="en-US" dirty="0" smtClean="0"/>
          </a:p>
          <a:p>
            <a:endParaRPr lang="en-US" dirty="0"/>
          </a:p>
          <a:p>
            <a:pPr marL="460748" lvl="1" defTabSz="921493">
              <a:defRPr/>
            </a:pPr>
            <a:r>
              <a:rPr lang="en-US" dirty="0" smtClean="0"/>
              <a:t>You can also use commercial GIS software, such</a:t>
            </a:r>
            <a:r>
              <a:rPr lang="en-US" baseline="0" dirty="0" smtClean="0"/>
              <a:t> as ESRI ArcGIS.</a:t>
            </a:r>
            <a:r>
              <a:rPr lang="en-US" dirty="0" smtClean="0"/>
              <a:t> With this option, you will need a database software program such as Excel to view the address list and can view maps via the Census</a:t>
            </a:r>
            <a:r>
              <a:rPr lang="en-US" baseline="0" dirty="0" smtClean="0"/>
              <a:t> Bureau</a:t>
            </a:r>
            <a:r>
              <a:rPr lang="en-US" dirty="0" smtClean="0"/>
              <a:t> partnership </a:t>
            </a:r>
            <a:r>
              <a:rPr lang="en-US" dirty="0" err="1" smtClean="0"/>
              <a:t>shapefiles</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pPr defTabSz="921493">
              <a:defRPr/>
            </a:pPr>
            <a:fld id="{BD9B1893-B4B5-4600-9969-73B27B5475F1}" type="slidenum">
              <a:rPr lang="en-US">
                <a:solidFill>
                  <a:prstClr val="black"/>
                </a:solidFill>
                <a:latin typeface="Calibri"/>
              </a:rPr>
              <a:pPr defTabSz="921493">
                <a:defRPr/>
              </a:pPr>
              <a:t>29</a:t>
            </a:fld>
            <a:endParaRPr lang="en-US">
              <a:solidFill>
                <a:prstClr val="black"/>
              </a:solidFill>
              <a:latin typeface="Calibri"/>
            </a:endParaRPr>
          </a:p>
        </p:txBody>
      </p:sp>
    </p:spTree>
    <p:extLst>
      <p:ext uri="{BB962C8B-B14F-4D97-AF65-F5344CB8AC3E}">
        <p14:creationId xmlns:p14="http://schemas.microsoft.com/office/powerpoint/2010/main" val="1884357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two map media type options.</a:t>
            </a:r>
          </a:p>
          <a:p>
            <a:endParaRPr lang="en-US" dirty="0"/>
          </a:p>
          <a:p>
            <a:r>
              <a:rPr lang="en-US" dirty="0"/>
              <a:t>We will provide LUCA TIGER Line </a:t>
            </a:r>
            <a:r>
              <a:rPr lang="en-US" dirty="0" err="1"/>
              <a:t>shapefiles</a:t>
            </a:r>
            <a:r>
              <a:rPr lang="en-US" dirty="0"/>
              <a:t> to those participants that register to receive Electronic maps.  This option is not to be confused with the DVD of small format PDF census block maps that accompany  the Paper Map media selection.  </a:t>
            </a:r>
          </a:p>
          <a:p>
            <a:endParaRPr lang="en-US" dirty="0"/>
          </a:p>
          <a:p>
            <a:r>
              <a:rPr lang="en-US" dirty="0"/>
              <a:t>The Paper map media choice does not have an address record limitation, though there are clearly limits to their usability for larger governments that could have hundreds of large format maps and thousands of small format pdfs.</a:t>
            </a:r>
          </a:p>
        </p:txBody>
      </p:sp>
      <p:sp>
        <p:nvSpPr>
          <p:cNvPr id="4" name="Slide Number Placeholder 3"/>
          <p:cNvSpPr>
            <a:spLocks noGrp="1"/>
          </p:cNvSpPr>
          <p:nvPr>
            <p:ph type="sldNum" sz="quarter" idx="10"/>
          </p:nvPr>
        </p:nvSpPr>
        <p:spPr/>
        <p:txBody>
          <a:bodyPr/>
          <a:lstStyle/>
          <a:p>
            <a:fld id="{BD9B1893-B4B5-4600-9969-73B27B5475F1}" type="slidenum">
              <a:rPr lang="en-US" smtClean="0"/>
              <a:t>30</a:t>
            </a:fld>
            <a:endParaRPr lang="en-US"/>
          </a:p>
        </p:txBody>
      </p:sp>
    </p:spTree>
    <p:extLst>
      <p:ext uri="{BB962C8B-B14F-4D97-AF65-F5344CB8AC3E}">
        <p14:creationId xmlns:p14="http://schemas.microsoft.com/office/powerpoint/2010/main" val="2936523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399">
              <a:defRPr/>
            </a:pPr>
            <a:r>
              <a:rPr lang="en-US" dirty="0" smtClean="0"/>
              <a:t>We saved the best</a:t>
            </a:r>
            <a:r>
              <a:rPr lang="en-US" baseline="0" dirty="0" smtClean="0"/>
              <a:t> for last:  GUPS!! </a:t>
            </a:r>
          </a:p>
          <a:p>
            <a:pPr defTabSz="915399">
              <a:defRPr/>
            </a:pPr>
            <a:endParaRPr lang="en-US" baseline="0" dirty="0" smtClean="0"/>
          </a:p>
          <a:p>
            <a:pPr defTabSz="915399">
              <a:defRPr/>
            </a:pPr>
            <a:r>
              <a:rPr lang="en-US" dirty="0" smtClean="0"/>
              <a:t>The Geographic</a:t>
            </a:r>
            <a:r>
              <a:rPr lang="en-US" baseline="0" dirty="0" smtClean="0"/>
              <a:t> Update Partnership Software, or GUPS, is a tool provided by the Census for performing the 2020 LUCA operation.  GUPS was designed with the participant in mind. </a:t>
            </a:r>
            <a:r>
              <a:rPr lang="en-US" sz="1200" b="0" kern="1200" dirty="0" smtClean="0">
                <a:solidFill>
                  <a:schemeClr val="tx1"/>
                </a:solidFill>
                <a:effectLst/>
                <a:latin typeface="Times New Roman" panose="02020603050405020304" pitchFamily="18" charset="0"/>
                <a:ea typeface="+mn-ea"/>
                <a:cs typeface="+mn-cs"/>
              </a:rPr>
              <a:t>Pre-packaged to include all of the components for 2020 LUCA, GUPS contains the Census Bureau’s address list, block count list, and TIGER partnership </a:t>
            </a:r>
            <a:r>
              <a:rPr lang="en-US" sz="1200" b="0" kern="1200" dirty="0" err="1" smtClean="0">
                <a:solidFill>
                  <a:schemeClr val="tx1"/>
                </a:solidFill>
                <a:effectLst/>
                <a:latin typeface="Times New Roman" panose="02020603050405020304" pitchFamily="18" charset="0"/>
                <a:ea typeface="+mn-ea"/>
                <a:cs typeface="+mn-cs"/>
              </a:rPr>
              <a:t>shapefiles</a:t>
            </a:r>
            <a:r>
              <a:rPr lang="en-US" sz="1200" b="0" kern="1200" dirty="0" smtClean="0">
                <a:solidFill>
                  <a:schemeClr val="tx1"/>
                </a:solidFill>
                <a:effectLst/>
                <a:latin typeface="Times New Roman" panose="02020603050405020304" pitchFamily="18" charset="0"/>
                <a:ea typeface="+mn-ea"/>
                <a:cs typeface="+mn-cs"/>
              </a:rPr>
              <a:t>. GUPS allows the participant to add external geospatial data (</a:t>
            </a:r>
            <a:r>
              <a:rPr lang="en-US" sz="1200" b="0" kern="1200" dirty="0" err="1" smtClean="0">
                <a:solidFill>
                  <a:schemeClr val="tx1"/>
                </a:solidFill>
                <a:effectLst/>
                <a:latin typeface="Times New Roman" panose="02020603050405020304" pitchFamily="18" charset="0"/>
                <a:ea typeface="+mn-ea"/>
                <a:cs typeface="+mn-cs"/>
              </a:rPr>
              <a:t>shapefiles</a:t>
            </a:r>
            <a:r>
              <a:rPr lang="en-US" sz="1200" b="0" kern="1200" dirty="0" smtClean="0">
                <a:solidFill>
                  <a:schemeClr val="tx1"/>
                </a:solidFill>
                <a:effectLst/>
                <a:latin typeface="Times New Roman" panose="02020603050405020304" pitchFamily="18" charset="0"/>
                <a:ea typeface="+mn-ea"/>
                <a:cs typeface="+mn-cs"/>
              </a:rPr>
              <a:t>, geodatabases, and imagery) for comparison and update purposes.</a:t>
            </a:r>
            <a:r>
              <a:rPr lang="en-US" sz="1200" b="0" kern="1200" baseline="0" dirty="0" smtClean="0">
                <a:solidFill>
                  <a:schemeClr val="tx1"/>
                </a:solidFill>
                <a:effectLst/>
                <a:latin typeface="Times New Roman" panose="02020603050405020304" pitchFamily="18" charset="0"/>
                <a:ea typeface="+mn-ea"/>
                <a:cs typeface="+mn-cs"/>
              </a:rPr>
              <a:t>  </a:t>
            </a:r>
            <a:r>
              <a:rPr lang="en-US" baseline="0" dirty="0" smtClean="0"/>
              <a:t>It is user friendly, and has been designed to allow for simple to complicated LUCA reviews and edits.  It has also been programmed with a review tool that requires the user to validate their edits before creating a submission file.  This assures the file(s) participants submit will not be rejected, and allows for easier processing once received by the Census.  Finally, all data (install, address list and </a:t>
            </a:r>
            <a:r>
              <a:rPr lang="en-US" baseline="0" dirty="0" err="1" smtClean="0"/>
              <a:t>shapefiles</a:t>
            </a:r>
            <a:r>
              <a:rPr lang="en-US" baseline="0" dirty="0" smtClean="0"/>
              <a:t>) will be delivered on DVD.  Using GUPS for 2020 LUCA does not require an internet connection, however, if you wish to use the imagery server, you will need a connection.</a:t>
            </a:r>
          </a:p>
          <a:p>
            <a:pPr defTabSz="915399">
              <a:defRPr/>
            </a:pPr>
            <a:endParaRPr lang="en-US" baseline="0" dirty="0" smtClean="0"/>
          </a:p>
        </p:txBody>
      </p:sp>
      <p:sp>
        <p:nvSpPr>
          <p:cNvPr id="4" name="Slide Number Placeholder 3"/>
          <p:cNvSpPr>
            <a:spLocks noGrp="1"/>
          </p:cNvSpPr>
          <p:nvPr>
            <p:ph type="sldNum" sz="quarter" idx="10"/>
          </p:nvPr>
        </p:nvSpPr>
        <p:spPr/>
        <p:txBody>
          <a:bodyPr/>
          <a:lstStyle/>
          <a:p>
            <a:pPr defTabSz="913901">
              <a:defRPr/>
            </a:pPr>
            <a:fld id="{57E65619-ADD9-431D-9D96-10D1E8DDD92D}" type="slidenum">
              <a:rPr lang="en-US">
                <a:solidFill>
                  <a:prstClr val="black"/>
                </a:solidFill>
                <a:latin typeface="Calibri"/>
              </a:rPr>
              <a:pPr defTabSz="913901">
                <a:defRPr/>
              </a:pPr>
              <a:t>31</a:t>
            </a:fld>
            <a:endParaRPr lang="en-US" dirty="0">
              <a:solidFill>
                <a:prstClr val="black"/>
              </a:solidFill>
              <a:latin typeface="Calibri"/>
            </a:endParaRPr>
          </a:p>
        </p:txBody>
      </p:sp>
    </p:spTree>
    <p:extLst>
      <p:ext uri="{BB962C8B-B14F-4D97-AF65-F5344CB8AC3E}">
        <p14:creationId xmlns:p14="http://schemas.microsoft.com/office/powerpoint/2010/main" val="1093172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7042" y="4425641"/>
            <a:ext cx="5617208" cy="4188778"/>
          </a:xfrm>
        </p:spPr>
        <p:txBody>
          <a:bodyPr/>
          <a:lstStyle/>
          <a:p>
            <a:r>
              <a:rPr lang="en-US" dirty="0" smtClean="0"/>
              <a:t>Political Power:</a:t>
            </a:r>
          </a:p>
          <a:p>
            <a:r>
              <a:rPr lang="en-US" dirty="0" smtClean="0"/>
              <a:t>The Census is used for the equitable distribution of power</a:t>
            </a:r>
            <a:r>
              <a:rPr lang="en-US" baseline="0" dirty="0" smtClean="0"/>
              <a:t> in </a:t>
            </a:r>
            <a:r>
              <a:rPr lang="en-US" dirty="0" smtClean="0"/>
              <a:t>our</a:t>
            </a:r>
            <a:r>
              <a:rPr lang="en-US" baseline="0" dirty="0" smtClean="0"/>
              <a:t> democracy, and </a:t>
            </a:r>
            <a:r>
              <a:rPr lang="en-US" dirty="0" smtClean="0"/>
              <a:t>results are used for Redistricting at national, state,</a:t>
            </a:r>
            <a:r>
              <a:rPr lang="en-US" baseline="0" dirty="0" smtClean="0"/>
              <a:t> and local levels.</a:t>
            </a:r>
          </a:p>
          <a:p>
            <a:endParaRPr lang="en-US" baseline="0" dirty="0" smtClean="0"/>
          </a:p>
          <a:p>
            <a:r>
              <a:rPr lang="en-US" b="0" baseline="0" dirty="0" smtClean="0"/>
              <a:t>Planning and Organizing:</a:t>
            </a:r>
          </a:p>
          <a:p>
            <a:pPr defTabSz="912737">
              <a:defRPr/>
            </a:pPr>
            <a:r>
              <a:rPr lang="en-US" dirty="0" smtClean="0"/>
              <a:t>To</a:t>
            </a:r>
            <a:r>
              <a:rPr lang="en-US" b="1" dirty="0" smtClean="0"/>
              <a:t> inform </a:t>
            </a:r>
            <a:r>
              <a:rPr lang="en-US" dirty="0" smtClean="0"/>
              <a:t>the decisions of governments, businesses and non-profits regarding community and regional development, education, agriculture, energy, and environmental programs, as well as other community improvements and enhancements.  Census data informs communities so they may allocate resources for neighborhood improvements, public health, education, transportation, commercial activities, and much more.</a:t>
            </a:r>
          </a:p>
          <a:p>
            <a:endParaRPr lang="en-US" b="1" baseline="0" dirty="0" smtClean="0"/>
          </a:p>
          <a:p>
            <a:r>
              <a:rPr lang="en-US" baseline="0" dirty="0" smtClean="0"/>
              <a:t>Money:</a:t>
            </a:r>
          </a:p>
          <a:p>
            <a:r>
              <a:rPr lang="en-US" baseline="0" dirty="0" smtClean="0"/>
              <a:t>Many federal and state funds are distributed using Census numbers to guide them.</a:t>
            </a:r>
          </a:p>
          <a:p>
            <a:r>
              <a:rPr lang="en-US" b="1" baseline="0" dirty="0" smtClean="0"/>
              <a:t>Relatively small undercounts can have significant economic impact over the course of the decade until the next Census.</a:t>
            </a:r>
          </a:p>
          <a:p>
            <a:endParaRPr lang="en-US" b="1" baseline="0" dirty="0" smtClean="0"/>
          </a:p>
        </p:txBody>
      </p:sp>
      <p:sp>
        <p:nvSpPr>
          <p:cNvPr id="4" name="Slide Number Placeholder 3"/>
          <p:cNvSpPr>
            <a:spLocks noGrp="1"/>
          </p:cNvSpPr>
          <p:nvPr>
            <p:ph type="sldNum" sz="quarter" idx="10"/>
          </p:nvPr>
        </p:nvSpPr>
        <p:spPr/>
        <p:txBody>
          <a:bodyPr/>
          <a:lstStyle/>
          <a:p>
            <a:fld id="{BD9B1893-B4B5-4600-9969-73B27B5475F1}" type="slidenum">
              <a:rPr lang="en-US" smtClean="0"/>
              <a:t>3</a:t>
            </a:fld>
            <a:endParaRPr lang="en-US" dirty="0"/>
          </a:p>
        </p:txBody>
      </p:sp>
    </p:spTree>
    <p:extLst>
      <p:ext uri="{BB962C8B-B14F-4D97-AF65-F5344CB8AC3E}">
        <p14:creationId xmlns:p14="http://schemas.microsoft.com/office/powerpoint/2010/main" val="116578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903" rtl="0" eaLnBrk="1" fontAlgn="auto" latinLnBrk="0" hangingPunct="1">
              <a:lnSpc>
                <a:spcPct val="100000"/>
              </a:lnSpc>
              <a:spcBef>
                <a:spcPts val="0"/>
              </a:spcBef>
              <a:spcAft>
                <a:spcPts val="0"/>
              </a:spcAft>
              <a:buClrTx/>
              <a:buSzTx/>
              <a:buFontTx/>
              <a:buNone/>
              <a:tabLst/>
              <a:defRPr/>
            </a:pPr>
            <a:r>
              <a:rPr lang="en-US" dirty="0" smtClean="0"/>
              <a:t>We saved the best</a:t>
            </a:r>
            <a:r>
              <a:rPr lang="en-US" baseline="0" dirty="0" smtClean="0"/>
              <a:t> for last:  GUPS!! </a:t>
            </a:r>
          </a:p>
          <a:p>
            <a:pPr marL="0" marR="0" lvl="0" indent="0" algn="l" defTabSz="912903"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After</a:t>
            </a:r>
            <a:r>
              <a:rPr lang="en-US" baseline="0" dirty="0" smtClean="0"/>
              <a:t> initial data load, the GUPS screen will look very similar to this.  </a:t>
            </a:r>
          </a:p>
          <a:p>
            <a:pPr marL="0" marR="0" lvl="0" indent="0" algn="l" defTabSz="912903"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2903" rtl="0" eaLnBrk="1" fontAlgn="auto" latinLnBrk="0" hangingPunct="1">
              <a:lnSpc>
                <a:spcPct val="100000"/>
              </a:lnSpc>
              <a:spcBef>
                <a:spcPts val="0"/>
              </a:spcBef>
              <a:spcAft>
                <a:spcPts val="0"/>
              </a:spcAft>
              <a:buClrTx/>
              <a:buSzTx/>
              <a:buFontTx/>
              <a:buNone/>
              <a:tabLst/>
              <a:defRPr/>
            </a:pPr>
            <a:r>
              <a:rPr lang="en-US" dirty="0" smtClean="0"/>
              <a:t>The Geographic</a:t>
            </a:r>
            <a:r>
              <a:rPr lang="en-US" baseline="0" dirty="0" smtClean="0"/>
              <a:t> Update Partnership Software, or GUPS, is a tool provided by the Census for performing the 2020 LUCA operation.  It is a customized GIS software designed specifically for the LUCA operation.  GUPS was designed with the participant in mind.  It is user friendly, and has been designed to allow for simple to complicated LUCA reviews and edits.  It has also been programmed with a review tool that requires the user to validate their edits before creating a submission file.  This assures the file(s) they submit will not be rejected and allows for easier processing once received by the Census.  Finally, all data (install, address list and </a:t>
            </a:r>
            <a:r>
              <a:rPr lang="en-US" baseline="0" dirty="0" err="1" smtClean="0"/>
              <a:t>shapefiles</a:t>
            </a:r>
            <a:r>
              <a:rPr lang="en-US" baseline="0" dirty="0" smtClean="0"/>
              <a:t>) will be delivered on DVD.  Using GUPS for 2020 LUCA does not require an internet connection, however, if you wish to use the imagery server, you will need a connection.</a:t>
            </a:r>
            <a:endParaRPr lang="en-US" dirty="0" smtClean="0"/>
          </a:p>
        </p:txBody>
      </p:sp>
      <p:sp>
        <p:nvSpPr>
          <p:cNvPr id="4" name="Slide Number Placeholder 3"/>
          <p:cNvSpPr>
            <a:spLocks noGrp="1"/>
          </p:cNvSpPr>
          <p:nvPr>
            <p:ph type="sldNum" sz="quarter" idx="10"/>
          </p:nvPr>
        </p:nvSpPr>
        <p:spPr/>
        <p:txBody>
          <a:bodyPr/>
          <a:lstStyle/>
          <a:p>
            <a:fld id="{B58433DD-6368-4D5A-AFA5-98A90259228A}" type="slidenum">
              <a:rPr lang="en-US" smtClean="0"/>
              <a:t>32</a:t>
            </a:fld>
            <a:endParaRPr lang="en-US"/>
          </a:p>
        </p:txBody>
      </p:sp>
    </p:spTree>
    <p:extLst>
      <p:ext uri="{BB962C8B-B14F-4D97-AF65-F5344CB8AC3E}">
        <p14:creationId xmlns:p14="http://schemas.microsoft.com/office/powerpoint/2010/main" val="2458412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complete review is not possible – Prioritize and focus your resources.</a:t>
            </a:r>
          </a:p>
          <a:p>
            <a:endParaRPr lang="en-US" dirty="0"/>
          </a:p>
          <a:p>
            <a:r>
              <a:rPr lang="en-US" dirty="0"/>
              <a:t>Presenter should read and discuss </a:t>
            </a:r>
            <a:r>
              <a:rPr lang="en-US" u="sng" dirty="0"/>
              <a:t>each</a:t>
            </a:r>
            <a:r>
              <a:rPr lang="en-US" dirty="0"/>
              <a:t> </a:t>
            </a:r>
            <a:r>
              <a:rPr lang="en-US" u="sng" dirty="0"/>
              <a:t>item</a:t>
            </a:r>
            <a:r>
              <a:rPr lang="en-US" dirty="0"/>
              <a:t> on this list.</a:t>
            </a:r>
          </a:p>
          <a:p>
            <a:endParaRPr lang="en-US" dirty="0"/>
          </a:p>
          <a:p>
            <a:r>
              <a:rPr lang="en-US" dirty="0"/>
              <a:t>Explain that the </a:t>
            </a:r>
            <a:r>
              <a:rPr lang="en-US" dirty="0" err="1"/>
              <a:t>ungeocoded</a:t>
            </a:r>
            <a:r>
              <a:rPr lang="en-US" dirty="0"/>
              <a:t> list has addresses that USPS has shared with us as deliverable, residential addresses but Census was unable to geocode them.  If the address does not get geocoded, it will not be included in Census.</a:t>
            </a:r>
          </a:p>
        </p:txBody>
      </p:sp>
      <p:sp>
        <p:nvSpPr>
          <p:cNvPr id="4" name="Slide Number Placeholder 3"/>
          <p:cNvSpPr>
            <a:spLocks noGrp="1"/>
          </p:cNvSpPr>
          <p:nvPr>
            <p:ph type="sldNum" sz="quarter" idx="10"/>
          </p:nvPr>
        </p:nvSpPr>
        <p:spPr/>
        <p:txBody>
          <a:bodyPr/>
          <a:lstStyle/>
          <a:p>
            <a:fld id="{57E65619-ADD9-431D-9D96-10D1E8DDD92D}" type="slidenum">
              <a:rPr lang="en-US" smtClean="0"/>
              <a:pPr/>
              <a:t>33</a:t>
            </a:fld>
            <a:endParaRPr lang="en-US" dirty="0"/>
          </a:p>
        </p:txBody>
      </p:sp>
    </p:spTree>
    <p:extLst>
      <p:ext uri="{BB962C8B-B14F-4D97-AF65-F5344CB8AC3E}">
        <p14:creationId xmlns:p14="http://schemas.microsoft.com/office/powerpoint/2010/main" val="1613987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LUCA Information updates area available</a:t>
            </a:r>
            <a:r>
              <a:rPr lang="en-US" baseline="0" dirty="0" smtClean="0"/>
              <a:t> on the 2020 LUCA website.</a:t>
            </a:r>
            <a:endParaRPr lang="en-US" dirty="0"/>
          </a:p>
        </p:txBody>
      </p:sp>
      <p:sp>
        <p:nvSpPr>
          <p:cNvPr id="4" name="Slide Number Placeholder 3"/>
          <p:cNvSpPr>
            <a:spLocks noGrp="1"/>
          </p:cNvSpPr>
          <p:nvPr>
            <p:ph type="sldNum" sz="quarter" idx="10"/>
          </p:nvPr>
        </p:nvSpPr>
        <p:spPr/>
        <p:txBody>
          <a:bodyPr/>
          <a:lstStyle/>
          <a:p>
            <a:fld id="{B58433DD-6368-4D5A-AFA5-98A90259228A}" type="slidenum">
              <a:rPr lang="en-US" smtClean="0"/>
              <a:t>34</a:t>
            </a:fld>
            <a:endParaRPr lang="en-US"/>
          </a:p>
        </p:txBody>
      </p:sp>
    </p:spTree>
    <p:extLst>
      <p:ext uri="{BB962C8B-B14F-4D97-AF65-F5344CB8AC3E}">
        <p14:creationId xmlns:p14="http://schemas.microsoft.com/office/powerpoint/2010/main" val="33364989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I want to thank you for the opportunity to speak with you today about LUCA. </a:t>
            </a:r>
            <a:r>
              <a:rPr lang="en-US" dirty="0" smtClean="0"/>
              <a:t>How to find help, and other contact information is on </a:t>
            </a:r>
            <a:r>
              <a:rPr lang="en-US" dirty="0"/>
              <a:t>the screen for your reference. At this time, I would be happy to take any questions you have.</a:t>
            </a:r>
          </a:p>
          <a:p>
            <a:endParaRPr lang="en-US" dirty="0" smtClean="0"/>
          </a:p>
          <a:p>
            <a:endParaRPr lang="en-US" dirty="0" smtClean="0"/>
          </a:p>
          <a:p>
            <a:pPr defTabSz="921493">
              <a:defRPr/>
            </a:pPr>
            <a:r>
              <a:rPr lang="en-US" dirty="0" smtClean="0">
                <a:solidFill>
                  <a:schemeClr val="tx1"/>
                </a:solidFill>
              </a:rPr>
              <a:t>I</a:t>
            </a:r>
            <a:r>
              <a:rPr lang="en-US" baseline="0" dirty="0" smtClean="0">
                <a:solidFill>
                  <a:schemeClr val="tx1"/>
                </a:solidFill>
              </a:rPr>
              <a:t> </a:t>
            </a:r>
            <a:r>
              <a:rPr lang="en-US" b="1" baseline="0" dirty="0" smtClean="0">
                <a:solidFill>
                  <a:schemeClr val="tx1"/>
                </a:solidFill>
              </a:rPr>
              <a:t>(speaker) </a:t>
            </a:r>
            <a:r>
              <a:rPr lang="en-US" baseline="0" dirty="0" smtClean="0">
                <a:solidFill>
                  <a:schemeClr val="tx1"/>
                </a:solidFill>
              </a:rPr>
              <a:t>have business cards I can give to you; feel free to contact me with any questions you have.</a:t>
            </a:r>
            <a:endParaRPr lang="en-US" dirty="0" smtClean="0">
              <a:solidFill>
                <a:schemeClr val="tx1"/>
              </a:solidFill>
            </a:endParaRPr>
          </a:p>
          <a:p>
            <a:endParaRPr lang="en-US" dirty="0">
              <a:solidFill>
                <a:srgbClr val="C00000"/>
              </a:solidFill>
            </a:endParaRPr>
          </a:p>
        </p:txBody>
      </p:sp>
      <p:sp>
        <p:nvSpPr>
          <p:cNvPr id="4" name="Slide Number Placeholder 3"/>
          <p:cNvSpPr>
            <a:spLocks noGrp="1"/>
          </p:cNvSpPr>
          <p:nvPr>
            <p:ph type="sldNum" sz="quarter" idx="10"/>
          </p:nvPr>
        </p:nvSpPr>
        <p:spPr/>
        <p:txBody>
          <a:bodyPr/>
          <a:lstStyle/>
          <a:p>
            <a:fld id="{BD9B1893-B4B5-4600-9969-73B27B5475F1}" type="slidenum">
              <a:rPr lang="en-US" smtClean="0"/>
              <a:t>36</a:t>
            </a:fld>
            <a:endParaRPr lang="en-US"/>
          </a:p>
        </p:txBody>
      </p:sp>
    </p:spTree>
    <p:extLst>
      <p:ext uri="{BB962C8B-B14F-4D97-AF65-F5344CB8AC3E}">
        <p14:creationId xmlns:p14="http://schemas.microsoft.com/office/powerpoint/2010/main" val="414521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not Census projections; this map is from the University of Virginia Center for Politics based on multiple projections by Election Data Services in their </a:t>
            </a:r>
            <a:r>
              <a:rPr lang="en-US" sz="1200" b="0" i="0" u="none" strike="noStrike" kern="1200" baseline="0" dirty="0" smtClean="0">
                <a:solidFill>
                  <a:schemeClr val="tx1"/>
                </a:solidFill>
                <a:latin typeface="+mn-lt"/>
                <a:ea typeface="+mn-ea"/>
                <a:cs typeface="+mn-cs"/>
              </a:rPr>
              <a:t>“2016 Reapportionment Analysis”.</a:t>
            </a:r>
          </a:p>
          <a:p>
            <a:endParaRPr lang="en-US" baseline="0" dirty="0" smtClean="0"/>
          </a:p>
          <a:p>
            <a:pPr marL="0" marR="0" lvl="0" indent="0" algn="l" defTabSz="912903"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These are mid-decade projections - very preliminary and subject to change.  But, it is important to note that the foundation for these projections is based on the population counts from the 2010 Decennial. So, a question to ask is, how accurate do you feel the population counts were for your city or county in 2010? The next question to ask is, how many of the counties and cities represented here today participated in LUCA in 2010?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While multiple projections suggest Alabama may lose a seat – the margin is very, very close and an accurate population count is crucial…Which brings us to LUCA and why it is so important to start with a solid address list.  </a:t>
            </a:r>
          </a:p>
        </p:txBody>
      </p:sp>
      <p:sp>
        <p:nvSpPr>
          <p:cNvPr id="4" name="Slide Number Placeholder 3"/>
          <p:cNvSpPr>
            <a:spLocks noGrp="1"/>
          </p:cNvSpPr>
          <p:nvPr>
            <p:ph type="sldNum" sz="quarter" idx="10"/>
          </p:nvPr>
        </p:nvSpPr>
        <p:spPr/>
        <p:txBody>
          <a:bodyPr/>
          <a:lstStyle/>
          <a:p>
            <a:fld id="{57E65619-ADD9-431D-9D96-10D1E8DDD92D}" type="slidenum">
              <a:rPr lang="en-US" smtClean="0"/>
              <a:pPr/>
              <a:t>5</a:t>
            </a:fld>
            <a:endParaRPr lang="en-US" dirty="0"/>
          </a:p>
        </p:txBody>
      </p:sp>
    </p:spTree>
    <p:extLst>
      <p:ext uri="{BB962C8B-B14F-4D97-AF65-F5344CB8AC3E}">
        <p14:creationId xmlns:p14="http://schemas.microsoft.com/office/powerpoint/2010/main" val="1296606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7725" cy="3492500"/>
          </a:xfrm>
          <a:prstGeom prst="rect">
            <a:avLst/>
          </a:prstGeom>
        </p:spPr>
      </p:sp>
      <p:sp>
        <p:nvSpPr>
          <p:cNvPr id="3" name="Notes Placeholder 2"/>
          <p:cNvSpPr>
            <a:spLocks noGrp="1"/>
          </p:cNvSpPr>
          <p:nvPr>
            <p:ph type="body" idx="1"/>
          </p:nvPr>
        </p:nvSpPr>
        <p:spPr>
          <a:xfrm>
            <a:off x="702310" y="4421823"/>
            <a:ext cx="6015438" cy="4353149"/>
          </a:xfrm>
        </p:spPr>
        <p:txBody>
          <a:bodyPr/>
          <a:lstStyle/>
          <a:p>
            <a:pPr defTabSz="906714">
              <a:defRPr/>
            </a:pPr>
            <a:r>
              <a:rPr lang="en-US" dirty="0"/>
              <a:t>This graphic illustrates the 2020 Census Design process and why building a strong geographic foundation is so important to the success of the 2020 Census.</a:t>
            </a:r>
          </a:p>
          <a:p>
            <a:pPr>
              <a:buFont typeface="Arial" panose="020B0604020202020204" pitchFamily="34" charset="0"/>
              <a:buNone/>
            </a:pPr>
            <a:endParaRPr lang="en-US" dirty="0"/>
          </a:p>
          <a:p>
            <a:pPr>
              <a:buFont typeface="Arial" panose="020B0604020202020204" pitchFamily="34" charset="0"/>
              <a:buNone/>
            </a:pPr>
            <a:r>
              <a:rPr lang="en-US" dirty="0"/>
              <a:t>We must </a:t>
            </a:r>
            <a:r>
              <a:rPr lang="en-US" u="sng" dirty="0"/>
              <a:t>Establish Where to Count </a:t>
            </a:r>
            <a:r>
              <a:rPr lang="en-US" dirty="0"/>
              <a:t>– identify all the addresses where people could live.</a:t>
            </a:r>
          </a:p>
          <a:p>
            <a:pPr>
              <a:buFont typeface="Arial" panose="020B0604020202020204" pitchFamily="34" charset="0"/>
              <a:buNone/>
            </a:pPr>
            <a:endParaRPr lang="en-US" dirty="0"/>
          </a:p>
          <a:p>
            <a:pPr>
              <a:buFont typeface="Arial" panose="020B0604020202020204" pitchFamily="34" charset="0"/>
              <a:buNone/>
            </a:pPr>
            <a:r>
              <a:rPr lang="en-US" dirty="0"/>
              <a:t>We must </a:t>
            </a:r>
            <a:r>
              <a:rPr lang="en-US" u="sng" dirty="0"/>
              <a:t>Motivate People to Respond </a:t>
            </a:r>
            <a:r>
              <a:rPr lang="en-US" dirty="0"/>
              <a:t>– use the address list to send mailed materials that invite and encourage households to respond.</a:t>
            </a:r>
          </a:p>
          <a:p>
            <a:pPr>
              <a:buFont typeface="Arial" panose="020B0604020202020204" pitchFamily="34" charset="0"/>
              <a:buNone/>
            </a:pPr>
            <a:endParaRPr lang="en-US" dirty="0"/>
          </a:p>
          <a:p>
            <a:pPr>
              <a:buFont typeface="Arial" panose="020B0604020202020204" pitchFamily="34" charset="0"/>
              <a:buNone/>
            </a:pPr>
            <a:r>
              <a:rPr lang="en-US" dirty="0"/>
              <a:t>We must </a:t>
            </a:r>
            <a:r>
              <a:rPr lang="en-US" u="sng" dirty="0"/>
              <a:t>Count the Population </a:t>
            </a:r>
            <a:r>
              <a:rPr lang="en-US" dirty="0"/>
              <a:t>– use the address list and maps to send our enumerators to collect interview data from nonresponding households.</a:t>
            </a:r>
          </a:p>
          <a:p>
            <a:pPr>
              <a:buFont typeface="Arial" panose="020B0604020202020204" pitchFamily="34" charset="0"/>
              <a:buNone/>
            </a:pPr>
            <a:endParaRPr lang="en-US" dirty="0"/>
          </a:p>
          <a:p>
            <a:pPr>
              <a:buFont typeface="Arial" panose="020B0604020202020204" pitchFamily="34" charset="0"/>
              <a:buNone/>
            </a:pPr>
            <a:r>
              <a:rPr lang="en-US" dirty="0"/>
              <a:t>We must </a:t>
            </a:r>
            <a:r>
              <a:rPr lang="en-US" u="sng" dirty="0"/>
              <a:t>Release Census Results </a:t>
            </a:r>
            <a:r>
              <a:rPr lang="en-US" dirty="0"/>
              <a:t>– use the address list and geographic boundaries to process, tabulate, and disseminate:</a:t>
            </a:r>
          </a:p>
          <a:p>
            <a:pPr marL="170288" indent="-170288">
              <a:buFont typeface="Arial" panose="020B0604020202020204" pitchFamily="34" charset="0"/>
              <a:buChar char="•"/>
            </a:pPr>
            <a:r>
              <a:rPr lang="en-US" dirty="0"/>
              <a:t>Apportionment counts to the President by December 31, 2020</a:t>
            </a:r>
          </a:p>
          <a:p>
            <a:pPr marL="170288" indent="-170288">
              <a:buFont typeface="Arial" panose="020B0604020202020204" pitchFamily="34" charset="0"/>
              <a:buChar char="•"/>
            </a:pPr>
            <a:r>
              <a:rPr lang="en-US" dirty="0"/>
              <a:t>Redistricting data to the States by April 1, 2021</a:t>
            </a:r>
          </a:p>
          <a:p>
            <a:pPr marL="170288" indent="-170288">
              <a:buFont typeface="Arial" panose="020B0604020202020204" pitchFamily="34" charset="0"/>
              <a:buChar char="•"/>
            </a:pPr>
            <a:r>
              <a:rPr lang="en-US" dirty="0"/>
              <a:t>High quality data to the public!</a:t>
            </a:r>
          </a:p>
          <a:p>
            <a:endParaRPr lang="en-US" dirty="0" smtClean="0"/>
          </a:p>
          <a:p>
            <a:pPr defTabSz="906714">
              <a:defRPr/>
            </a:pPr>
            <a:r>
              <a:rPr lang="en-US" dirty="0" smtClean="0"/>
              <a:t>In </a:t>
            </a:r>
            <a:r>
              <a:rPr lang="en-US" dirty="0"/>
              <a:t>this presentation and others you may receive throughout this year, the Census </a:t>
            </a:r>
            <a:r>
              <a:rPr lang="en-US" dirty="0" smtClean="0"/>
              <a:t>Bureau provides </a:t>
            </a:r>
            <a:r>
              <a:rPr lang="en-US" dirty="0"/>
              <a:t>examples </a:t>
            </a:r>
            <a:r>
              <a:rPr lang="en-US" dirty="0" smtClean="0"/>
              <a:t>regarding the importance of LUCA participation and a successful 2020 Census</a:t>
            </a:r>
            <a:r>
              <a:rPr lang="en-US" baseline="0" dirty="0" smtClean="0"/>
              <a:t> that </a:t>
            </a:r>
            <a:r>
              <a:rPr lang="en-US" dirty="0" smtClean="0"/>
              <a:t>result </a:t>
            </a:r>
            <a:r>
              <a:rPr lang="en-US" b="1" u="sng" dirty="0"/>
              <a:t>after</a:t>
            </a:r>
            <a:r>
              <a:rPr lang="en-US" dirty="0"/>
              <a:t> the “Release Census Results” section (Apportionment, </a:t>
            </a:r>
            <a:r>
              <a:rPr lang="en-US" dirty="0" smtClean="0"/>
              <a:t>Redistricting</a:t>
            </a:r>
            <a:r>
              <a:rPr lang="en-US" dirty="0"/>
              <a:t>, Distributing billions in federal funding, Providing data for local analysis, etc.).  </a:t>
            </a:r>
            <a:r>
              <a:rPr lang="en-US" dirty="0" smtClean="0"/>
              <a:t>While these are </a:t>
            </a:r>
            <a:r>
              <a:rPr lang="en-US" dirty="0"/>
              <a:t>all valid </a:t>
            </a:r>
            <a:r>
              <a:rPr lang="en-US" dirty="0" smtClean="0"/>
              <a:t>reasons for participating in LUCA, this </a:t>
            </a:r>
            <a:r>
              <a:rPr lang="en-US" dirty="0"/>
              <a:t>graphic illustrates why your LUCA participation is so fundamentally important.  </a:t>
            </a:r>
            <a:r>
              <a:rPr lang="en-US" u="sng" dirty="0" smtClean="0"/>
              <a:t>LUCA offers local governments the opportunity</a:t>
            </a:r>
            <a:r>
              <a:rPr lang="en-US" u="sng" baseline="0" dirty="0" smtClean="0"/>
              <a:t> to provide their input into t</a:t>
            </a:r>
            <a:r>
              <a:rPr lang="en-US" u="sng" dirty="0" smtClean="0"/>
              <a:t>he </a:t>
            </a:r>
            <a:r>
              <a:rPr lang="en-US" u="sng" dirty="0"/>
              <a:t>address list </a:t>
            </a:r>
            <a:r>
              <a:rPr lang="en-US" u="sng" dirty="0" smtClean="0"/>
              <a:t>that serves </a:t>
            </a:r>
            <a:r>
              <a:rPr lang="en-US" u="sng" dirty="0"/>
              <a:t>as the foundation of the entire 2020 Census Design process</a:t>
            </a:r>
            <a:r>
              <a:rPr lang="en-US" u="sng" dirty="0" smtClean="0"/>
              <a:t>! </a:t>
            </a:r>
            <a:endParaRPr lang="en-US" dirty="0"/>
          </a:p>
          <a:p>
            <a:endParaRPr lang="en-US" dirty="0"/>
          </a:p>
          <a:p>
            <a:r>
              <a:rPr lang="en-US" dirty="0"/>
              <a:t>Participants in </a:t>
            </a:r>
            <a:r>
              <a:rPr lang="en-US" dirty="0" smtClean="0"/>
              <a:t>2020</a:t>
            </a:r>
            <a:r>
              <a:rPr lang="en-US" baseline="0" dirty="0" smtClean="0"/>
              <a:t> </a:t>
            </a:r>
            <a:r>
              <a:rPr lang="en-US" dirty="0" smtClean="0"/>
              <a:t>LUCA </a:t>
            </a:r>
            <a:r>
              <a:rPr lang="en-US" dirty="0"/>
              <a:t>have a direct impact on the quality and completeness of the address list.  Think </a:t>
            </a:r>
            <a:r>
              <a:rPr lang="en-US" dirty="0" smtClean="0"/>
              <a:t>of </a:t>
            </a:r>
            <a:r>
              <a:rPr lang="en-US" dirty="0"/>
              <a:t>2020 LUCA </a:t>
            </a:r>
            <a:r>
              <a:rPr lang="en-US" dirty="0" smtClean="0"/>
              <a:t>as </a:t>
            </a:r>
            <a:r>
              <a:rPr lang="en-US" dirty="0"/>
              <a:t>a vehicle to “Get local government input” and “Establish Where to Count”.  </a:t>
            </a:r>
          </a:p>
          <a:p>
            <a:endParaRPr lang="en-US" i="0" baseline="0" dirty="0" smtClean="0"/>
          </a:p>
        </p:txBody>
      </p:sp>
      <p:sp>
        <p:nvSpPr>
          <p:cNvPr id="4" name="Slide Number Placeholder 3"/>
          <p:cNvSpPr>
            <a:spLocks noGrp="1"/>
          </p:cNvSpPr>
          <p:nvPr>
            <p:ph type="sldNum" sz="quarter" idx="10"/>
          </p:nvPr>
        </p:nvSpPr>
        <p:spPr/>
        <p:txBody>
          <a:bodyPr/>
          <a:lstStyle/>
          <a:p>
            <a:fld id="{86043925-B7E1-4E1D-952B-C079A32A6192}" type="slidenum">
              <a:rPr lang="en-US" smtClean="0"/>
              <a:t>6</a:t>
            </a:fld>
            <a:endParaRPr lang="en-US" dirty="0"/>
          </a:p>
        </p:txBody>
      </p:sp>
    </p:spTree>
    <p:extLst>
      <p:ext uri="{BB962C8B-B14F-4D97-AF65-F5344CB8AC3E}">
        <p14:creationId xmlns:p14="http://schemas.microsoft.com/office/powerpoint/2010/main" val="3195238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304800"/>
            <a:ext cx="4121150" cy="3090863"/>
          </a:xfrm>
        </p:spPr>
      </p:sp>
      <p:sp>
        <p:nvSpPr>
          <p:cNvPr id="3" name="Notes Placeholder 2"/>
          <p:cNvSpPr>
            <a:spLocks noGrp="1"/>
          </p:cNvSpPr>
          <p:nvPr>
            <p:ph type="body" idx="1"/>
          </p:nvPr>
        </p:nvSpPr>
        <p:spPr>
          <a:xfrm>
            <a:off x="687043" y="3509989"/>
            <a:ext cx="5617208" cy="4188777"/>
          </a:xfrm>
        </p:spPr>
        <p:txBody>
          <a:bodyPr/>
          <a:lstStyle/>
          <a:p>
            <a:r>
              <a:rPr lang="en-US" dirty="0"/>
              <a:t>To maintain the address list, the Census Bureau starts with a firm base from the </a:t>
            </a:r>
            <a:r>
              <a:rPr lang="en-US" b="1" dirty="0"/>
              <a:t>2010 Census.  </a:t>
            </a:r>
            <a:r>
              <a:rPr lang="en-US" dirty="0"/>
              <a:t>The address list was built on bi-annual processing of the US Postal Service’s Delivery Sequence File (DSF), last decade’s Local Update of Census Addresses (LUCA), the nationwide In-Field Address Canvassing that occurred in 2009 in preparation for the 2010 Census, as well as additional updates that occurred at the time of enumeration. </a:t>
            </a:r>
          </a:p>
          <a:p>
            <a:endParaRPr lang="en-US" dirty="0"/>
          </a:p>
          <a:p>
            <a:r>
              <a:rPr lang="en-US" dirty="0"/>
              <a:t>On-going address list maintenance and update activities not only rely on the DSF, but also on updates from tribal, state, and local government address lists and the Census Bureau’s internal work to identify areas of stability and/or areas of change.</a:t>
            </a:r>
          </a:p>
          <a:p>
            <a:endParaRPr lang="en-US" dirty="0"/>
          </a:p>
          <a:p>
            <a:r>
              <a:rPr lang="en-US" dirty="0"/>
              <a:t>The 2020 Census will include an Address Canvassing operation, but it will differ from previous decennial censuses.  For 2020, a nationwide </a:t>
            </a:r>
            <a:r>
              <a:rPr lang="en-US" u="sng" dirty="0"/>
              <a:t>In-Office</a:t>
            </a:r>
            <a:r>
              <a:rPr lang="en-US" dirty="0"/>
              <a:t> Address Canvassing operation will identify areas not requiring </a:t>
            </a:r>
            <a:r>
              <a:rPr lang="en-US" u="sng" dirty="0"/>
              <a:t>In-Field</a:t>
            </a:r>
            <a:r>
              <a:rPr lang="en-US" dirty="0"/>
              <a:t> Address Canvassing.  Areas of change or uncertainty identified during the </a:t>
            </a:r>
            <a:r>
              <a:rPr lang="en-US" u="sng" dirty="0"/>
              <a:t>In-Office</a:t>
            </a:r>
            <a:r>
              <a:rPr lang="en-US" dirty="0"/>
              <a:t> operation will be included in an </a:t>
            </a:r>
            <a:r>
              <a:rPr lang="en-US" u="sng" dirty="0"/>
              <a:t>In-Field</a:t>
            </a:r>
            <a:r>
              <a:rPr lang="en-US" dirty="0"/>
              <a:t> operation.  The </a:t>
            </a:r>
            <a:r>
              <a:rPr lang="en-US" u="sng" dirty="0"/>
              <a:t>In-Field Address Canvassing operation</a:t>
            </a:r>
            <a:r>
              <a:rPr lang="en-US" dirty="0"/>
              <a:t> leverages advancements in technology and operational improvements to make it more efficient than previous decennial canvassing operations.   The Census Bureau also conducts data collection and quality checks through monthly surveys and Census Tests in advance of the decennial.</a:t>
            </a:r>
          </a:p>
          <a:p>
            <a:endParaRPr lang="en-US" dirty="0"/>
          </a:p>
          <a:p>
            <a:r>
              <a:rPr lang="en-US" dirty="0"/>
              <a:t>In looking at the far right portion of the slide, and as we have already discussed, LUCA</a:t>
            </a:r>
            <a:r>
              <a:rPr lang="en-US" b="1" dirty="0"/>
              <a:t> </a:t>
            </a:r>
            <a:r>
              <a:rPr lang="en-US" dirty="0"/>
              <a:t>provides an opportunity to review and update the Census Bureau’s address list.  Therefore, LUCA serves as a component of address list maintenance leading into the 2020 Census.  </a:t>
            </a:r>
          </a:p>
        </p:txBody>
      </p:sp>
      <p:sp>
        <p:nvSpPr>
          <p:cNvPr id="4" name="Slide Number Placeholder 3"/>
          <p:cNvSpPr>
            <a:spLocks noGrp="1"/>
          </p:cNvSpPr>
          <p:nvPr>
            <p:ph type="sldNum" sz="quarter" idx="10"/>
          </p:nvPr>
        </p:nvSpPr>
        <p:spPr/>
        <p:txBody>
          <a:bodyPr/>
          <a:lstStyle/>
          <a:p>
            <a:fld id="{57E65619-ADD9-431D-9D96-10D1E8DDD92D}" type="slidenum">
              <a:rPr lang="en-US" smtClean="0"/>
              <a:pPr/>
              <a:t>7</a:t>
            </a:fld>
            <a:endParaRPr lang="en-US" dirty="0"/>
          </a:p>
        </p:txBody>
      </p:sp>
    </p:spTree>
    <p:extLst>
      <p:ext uri="{BB962C8B-B14F-4D97-AF65-F5344CB8AC3E}">
        <p14:creationId xmlns:p14="http://schemas.microsoft.com/office/powerpoint/2010/main" val="2439710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7042" y="4425641"/>
            <a:ext cx="5617208" cy="4188778"/>
          </a:xfrm>
        </p:spPr>
        <p:txBody>
          <a:bodyPr/>
          <a:lstStyle/>
          <a:p>
            <a:r>
              <a:rPr lang="en-US" dirty="0" smtClean="0"/>
              <a:t>The Census Address List Improvement Act of 1994, which became Public Law 103-430 in October 1994, </a:t>
            </a:r>
            <a:r>
              <a:rPr lang="en-US" b="1" dirty="0" smtClean="0"/>
              <a:t>authorized</a:t>
            </a:r>
            <a:r>
              <a:rPr lang="en-US" dirty="0" smtClean="0"/>
              <a:t> the Census Bureau to share its address list with governments who sign a confidentiality agreement.  </a:t>
            </a:r>
          </a:p>
          <a:p>
            <a:endParaRPr lang="en-US" dirty="0" smtClean="0"/>
          </a:p>
          <a:p>
            <a:pPr defTabSz="921493">
              <a:defRPr/>
            </a:pPr>
            <a:r>
              <a:rPr lang="en-US" dirty="0"/>
              <a:t>LUCA is a voluntary geographic partnership operation.</a:t>
            </a:r>
          </a:p>
          <a:p>
            <a:endParaRPr lang="en-US" dirty="0" smtClean="0"/>
          </a:p>
          <a:p>
            <a:r>
              <a:rPr lang="en-US" dirty="0" smtClean="0"/>
              <a:t>LUCA </a:t>
            </a:r>
            <a:r>
              <a:rPr lang="en-US" b="1" dirty="0" smtClean="0"/>
              <a:t>provides</a:t>
            </a:r>
            <a:r>
              <a:rPr lang="en-US" dirty="0" smtClean="0"/>
              <a:t> the one and only opportunity for tribal, state, and local governments to review and comment on the Census Bureau's residential address list for their jurisdiction prior to the decennial census.  The Census Bureau relies on a complete and accurate address list to reach every living quarters and associated population for inclusion in the census.</a:t>
            </a:r>
          </a:p>
          <a:p>
            <a:endParaRPr lang="en-US" dirty="0"/>
          </a:p>
        </p:txBody>
      </p:sp>
      <p:sp>
        <p:nvSpPr>
          <p:cNvPr id="4" name="Slide Number Placeholder 3"/>
          <p:cNvSpPr>
            <a:spLocks noGrp="1"/>
          </p:cNvSpPr>
          <p:nvPr>
            <p:ph type="sldNum" sz="quarter" idx="10"/>
          </p:nvPr>
        </p:nvSpPr>
        <p:spPr/>
        <p:txBody>
          <a:bodyPr/>
          <a:lstStyle/>
          <a:p>
            <a:fld id="{BD9B1893-B4B5-4600-9969-73B27B5475F1}" type="slidenum">
              <a:rPr lang="en-US" smtClean="0"/>
              <a:t>8</a:t>
            </a:fld>
            <a:endParaRPr lang="en-US" dirty="0"/>
          </a:p>
        </p:txBody>
      </p:sp>
    </p:spTree>
    <p:extLst>
      <p:ext uri="{BB962C8B-B14F-4D97-AF65-F5344CB8AC3E}">
        <p14:creationId xmlns:p14="http://schemas.microsoft.com/office/powerpoint/2010/main" val="92397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7042" y="4425641"/>
            <a:ext cx="5617208" cy="4188778"/>
          </a:xfrm>
        </p:spPr>
        <p:txBody>
          <a:bodyPr/>
          <a:lstStyle/>
          <a:p>
            <a:r>
              <a:rPr lang="en-US" dirty="0" smtClean="0"/>
              <a:t>The accuracy and completeness of the address list is critical to the 2020 Census. Your participation in LUCA can help ensure an accurate 2020 Census for your community.</a:t>
            </a:r>
          </a:p>
          <a:p>
            <a:endParaRPr lang="en-US" dirty="0" smtClean="0"/>
          </a:p>
          <a:p>
            <a:r>
              <a:rPr lang="en-US" b="1" i="1" dirty="0" smtClean="0"/>
              <a:t>Local Governments are the best source of</a:t>
            </a:r>
            <a:r>
              <a:rPr lang="en-US" b="1" i="1" baseline="0" dirty="0" smtClean="0"/>
              <a:t> address data</a:t>
            </a:r>
            <a:r>
              <a:rPr lang="en-US" baseline="0" dirty="0" smtClean="0"/>
              <a:t>, and we need local government input via LUCA.</a:t>
            </a:r>
            <a:endParaRPr lang="en-US" dirty="0" smtClean="0"/>
          </a:p>
        </p:txBody>
      </p:sp>
      <p:sp>
        <p:nvSpPr>
          <p:cNvPr id="4" name="Slide Number Placeholder 3"/>
          <p:cNvSpPr>
            <a:spLocks noGrp="1"/>
          </p:cNvSpPr>
          <p:nvPr>
            <p:ph type="sldNum" sz="quarter" idx="10"/>
          </p:nvPr>
        </p:nvSpPr>
        <p:spPr/>
        <p:txBody>
          <a:bodyPr/>
          <a:lstStyle/>
          <a:p>
            <a:fld id="{BD9B1893-B4B5-4600-9969-73B27B5475F1}" type="slidenum">
              <a:rPr lang="en-US" smtClean="0"/>
              <a:t>9</a:t>
            </a:fld>
            <a:endParaRPr lang="en-US" dirty="0"/>
          </a:p>
        </p:txBody>
      </p:sp>
    </p:spTree>
    <p:extLst>
      <p:ext uri="{BB962C8B-B14F-4D97-AF65-F5344CB8AC3E}">
        <p14:creationId xmlns:p14="http://schemas.microsoft.com/office/powerpoint/2010/main" val="4059735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20"/>
            <a:r>
              <a:rPr lang="en-US" dirty="0" smtClean="0"/>
              <a:t>The </a:t>
            </a:r>
            <a:r>
              <a:rPr lang="en-US" dirty="0" err="1" smtClean="0"/>
              <a:t>ungeocoded</a:t>
            </a:r>
            <a:r>
              <a:rPr lang="en-US" dirty="0" smtClean="0"/>
              <a:t> addresses are USPS DSF addresses that we could not geocode.  </a:t>
            </a:r>
            <a:r>
              <a:rPr lang="en-US" dirty="0" err="1" smtClean="0"/>
              <a:t>Ungeocoded</a:t>
            </a:r>
            <a:r>
              <a:rPr lang="en-US" baseline="0" dirty="0" smtClean="0"/>
              <a:t> addresses cannot be included in Census unless we determine the geocode/location.</a:t>
            </a:r>
            <a:endParaRPr lang="en-US" dirty="0" smtClean="0"/>
          </a:p>
          <a:p>
            <a:endParaRPr lang="en-US" dirty="0" smtClean="0"/>
          </a:p>
          <a:p>
            <a:r>
              <a:rPr lang="en-US" dirty="0" smtClean="0"/>
              <a:t>If </a:t>
            </a:r>
            <a:r>
              <a:rPr lang="en-US" dirty="0"/>
              <a:t>available, LUCA provides Census Bureau structure coordinates and allows participants to submit structure coordinates accompanying address points. </a:t>
            </a:r>
            <a:endParaRPr lang="en-US" dirty="0" smtClean="0"/>
          </a:p>
          <a:p>
            <a:endParaRPr lang="en-US" dirty="0" smtClean="0"/>
          </a:p>
          <a:p>
            <a:r>
              <a:rPr lang="en-US" dirty="0"/>
              <a:t>Allows participants to submit residential structure coordinates, if available.</a:t>
            </a:r>
          </a:p>
          <a:p>
            <a:endParaRPr lang="en-US" b="1" dirty="0"/>
          </a:p>
          <a:p>
            <a:r>
              <a:rPr lang="en-US" dirty="0"/>
              <a:t>Allows participants to submit non-city style addresses with corresponding map spots.</a:t>
            </a:r>
          </a:p>
          <a:p>
            <a:endParaRPr lang="en-US" dirty="0"/>
          </a:p>
          <a:p>
            <a:r>
              <a:rPr lang="en-US" dirty="0"/>
              <a:t>Requires residential multi-unit structure identifiers (Apt 1, Unit A2, Lot 17, #3001, etc.)</a:t>
            </a:r>
          </a:p>
        </p:txBody>
      </p:sp>
      <p:sp>
        <p:nvSpPr>
          <p:cNvPr id="4" name="Slide Number Placeholder 3"/>
          <p:cNvSpPr>
            <a:spLocks noGrp="1"/>
          </p:cNvSpPr>
          <p:nvPr>
            <p:ph type="sldNum" sz="quarter" idx="10"/>
          </p:nvPr>
        </p:nvSpPr>
        <p:spPr/>
        <p:txBody>
          <a:bodyPr/>
          <a:lstStyle/>
          <a:p>
            <a:fld id="{BD9B1893-B4B5-4600-9969-73B27B5475F1}" type="slidenum">
              <a:rPr lang="en-US" smtClean="0"/>
              <a:t>10</a:t>
            </a:fld>
            <a:endParaRPr lang="en-US" dirty="0"/>
          </a:p>
        </p:txBody>
      </p:sp>
    </p:spTree>
    <p:extLst>
      <p:ext uri="{BB962C8B-B14F-4D97-AF65-F5344CB8AC3E}">
        <p14:creationId xmlns:p14="http://schemas.microsoft.com/office/powerpoint/2010/main" val="4251774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6453" indent="0" algn="ctr">
              <a:buNone/>
              <a:defRPr>
                <a:solidFill>
                  <a:schemeClr val="tx1">
                    <a:tint val="75000"/>
                  </a:schemeClr>
                </a:solidFill>
              </a:defRPr>
            </a:lvl2pPr>
            <a:lvl3pPr marL="912903" indent="0" algn="ctr">
              <a:buNone/>
              <a:defRPr>
                <a:solidFill>
                  <a:schemeClr val="tx1">
                    <a:tint val="75000"/>
                  </a:schemeClr>
                </a:solidFill>
              </a:defRPr>
            </a:lvl3pPr>
            <a:lvl4pPr marL="1369357" indent="0" algn="ctr">
              <a:buNone/>
              <a:defRPr>
                <a:solidFill>
                  <a:schemeClr val="tx1">
                    <a:tint val="75000"/>
                  </a:schemeClr>
                </a:solidFill>
              </a:defRPr>
            </a:lvl4pPr>
            <a:lvl5pPr marL="1825808" indent="0" algn="ctr">
              <a:buNone/>
              <a:defRPr>
                <a:solidFill>
                  <a:schemeClr val="tx1">
                    <a:tint val="75000"/>
                  </a:schemeClr>
                </a:solidFill>
              </a:defRPr>
            </a:lvl5pPr>
            <a:lvl6pPr marL="2282262" indent="0" algn="ctr">
              <a:buNone/>
              <a:defRPr>
                <a:solidFill>
                  <a:schemeClr val="tx1">
                    <a:tint val="75000"/>
                  </a:schemeClr>
                </a:solidFill>
              </a:defRPr>
            </a:lvl6pPr>
            <a:lvl7pPr marL="2738711" indent="0" algn="ctr">
              <a:buNone/>
              <a:defRPr>
                <a:solidFill>
                  <a:schemeClr val="tx1">
                    <a:tint val="75000"/>
                  </a:schemeClr>
                </a:solidFill>
              </a:defRPr>
            </a:lvl7pPr>
            <a:lvl8pPr marL="3195166" indent="0" algn="ctr">
              <a:buNone/>
              <a:defRPr>
                <a:solidFill>
                  <a:schemeClr val="tx1">
                    <a:tint val="75000"/>
                  </a:schemeClr>
                </a:solidFill>
              </a:defRPr>
            </a:lvl8pPr>
            <a:lvl9pPr marL="3651616" indent="0" algn="ctr">
              <a:buNone/>
              <a:defRPr>
                <a:solidFill>
                  <a:schemeClr val="tx1">
                    <a:tint val="75000"/>
                  </a:schemeClr>
                </a:solidFill>
              </a:defRPr>
            </a:lvl9pPr>
          </a:lstStyle>
          <a:p>
            <a:r>
              <a:rPr lang="en-US" dirty="0" smtClean="0"/>
              <a:t>Click to add subtitle</a:t>
            </a:r>
            <a:endParaRPr lang="en-US" dirty="0"/>
          </a:p>
        </p:txBody>
      </p:sp>
      <p:sp>
        <p:nvSpPr>
          <p:cNvPr id="6" name="Slide Number Placeholder 5"/>
          <p:cNvSpPr>
            <a:spLocks noGrp="1"/>
          </p:cNvSpPr>
          <p:nvPr>
            <p:ph type="sldNum" sz="quarter" idx="12"/>
          </p:nvPr>
        </p:nvSpPr>
        <p:spPr/>
        <p:txBody>
          <a:body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253003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3653861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38029036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270107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Slide Number Placeholder 4"/>
          <p:cNvSpPr>
            <a:spLocks noGrp="1"/>
          </p:cNvSpPr>
          <p:nvPr>
            <p:ph type="sldNum" sz="quarter" idx="12"/>
          </p:nvPr>
        </p:nvSpPr>
        <p:spPr/>
        <p:txBody>
          <a:body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372419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1139571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6453" indent="0" algn="ctr">
              <a:buNone/>
              <a:defRPr>
                <a:solidFill>
                  <a:schemeClr val="tx1">
                    <a:tint val="75000"/>
                  </a:schemeClr>
                </a:solidFill>
              </a:defRPr>
            </a:lvl2pPr>
            <a:lvl3pPr marL="912903" indent="0" algn="ctr">
              <a:buNone/>
              <a:defRPr>
                <a:solidFill>
                  <a:schemeClr val="tx1">
                    <a:tint val="75000"/>
                  </a:schemeClr>
                </a:solidFill>
              </a:defRPr>
            </a:lvl3pPr>
            <a:lvl4pPr marL="1369357" indent="0" algn="ctr">
              <a:buNone/>
              <a:defRPr>
                <a:solidFill>
                  <a:schemeClr val="tx1">
                    <a:tint val="75000"/>
                  </a:schemeClr>
                </a:solidFill>
              </a:defRPr>
            </a:lvl4pPr>
            <a:lvl5pPr marL="1825808" indent="0" algn="ctr">
              <a:buNone/>
              <a:defRPr>
                <a:solidFill>
                  <a:schemeClr val="tx1">
                    <a:tint val="75000"/>
                  </a:schemeClr>
                </a:solidFill>
              </a:defRPr>
            </a:lvl5pPr>
            <a:lvl6pPr marL="2282262" indent="0" algn="ctr">
              <a:buNone/>
              <a:defRPr>
                <a:solidFill>
                  <a:schemeClr val="tx1">
                    <a:tint val="75000"/>
                  </a:schemeClr>
                </a:solidFill>
              </a:defRPr>
            </a:lvl6pPr>
            <a:lvl7pPr marL="2738711" indent="0" algn="ctr">
              <a:buNone/>
              <a:defRPr>
                <a:solidFill>
                  <a:schemeClr val="tx1">
                    <a:tint val="75000"/>
                  </a:schemeClr>
                </a:solidFill>
              </a:defRPr>
            </a:lvl7pPr>
            <a:lvl8pPr marL="3195166" indent="0" algn="ctr">
              <a:buNone/>
              <a:defRPr>
                <a:solidFill>
                  <a:schemeClr val="tx1">
                    <a:tint val="75000"/>
                  </a:schemeClr>
                </a:solidFill>
              </a:defRPr>
            </a:lvl8pPr>
            <a:lvl9pPr marL="3651616" indent="0" algn="ctr">
              <a:buNone/>
              <a:defRPr>
                <a:solidFill>
                  <a:schemeClr val="tx1">
                    <a:tint val="75000"/>
                  </a:schemeClr>
                </a:solidFill>
              </a:defRPr>
            </a:lvl9pPr>
          </a:lstStyle>
          <a:p>
            <a:r>
              <a:rPr lang="en-US" dirty="0" smtClean="0"/>
              <a:t>Click to add subtitle</a:t>
            </a:r>
            <a:endParaRPr lang="en-US" dirty="0"/>
          </a:p>
        </p:txBody>
      </p:sp>
      <p:sp>
        <p:nvSpPr>
          <p:cNvPr id="6" name="Slide Number Placeholder 5"/>
          <p:cNvSpPr>
            <a:spLocks noGrp="1"/>
          </p:cNvSpPr>
          <p:nvPr>
            <p:ph type="sldNum" sz="quarter" idx="12"/>
          </p:nvPr>
        </p:nvSpPr>
        <p:spPr/>
        <p:txBody>
          <a:body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3045015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58709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2486397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Slide Number Placeholder 4"/>
          <p:cNvSpPr>
            <a:spLocks noGrp="1"/>
          </p:cNvSpPr>
          <p:nvPr>
            <p:ph type="sldNum" sz="quarter" idx="12"/>
          </p:nvPr>
        </p:nvSpPr>
        <p:spPr/>
        <p:txBody>
          <a:body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20950558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91" tIns="45646" rIns="91291" bIns="45646"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457200" y="1600214"/>
            <a:ext cx="8229600" cy="4525963"/>
          </a:xfrm>
          <a:prstGeom prst="rect">
            <a:avLst/>
          </a:prstGeom>
        </p:spPr>
        <p:txBody>
          <a:bodyPr vert="horz" lIns="91291" tIns="45646" rIns="91291" bIns="45646" rtlCol="0">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90326"/>
            <a:ext cx="9144000" cy="621792"/>
          </a:xfrm>
          <a:prstGeom prst="rect">
            <a:avLst/>
          </a:prstGeom>
        </p:spPr>
      </p:pic>
      <p:sp>
        <p:nvSpPr>
          <p:cNvPr id="6" name="Slide Number Placeholder 5"/>
          <p:cNvSpPr>
            <a:spLocks noGrp="1"/>
          </p:cNvSpPr>
          <p:nvPr>
            <p:ph type="sldNum" sz="quarter" idx="4"/>
          </p:nvPr>
        </p:nvSpPr>
        <p:spPr>
          <a:xfrm>
            <a:off x="0" y="6318663"/>
            <a:ext cx="9144000" cy="365125"/>
          </a:xfrm>
          <a:prstGeom prst="rect">
            <a:avLst/>
          </a:prstGeom>
        </p:spPr>
        <p:txBody>
          <a:bodyPr vert="horz" lIns="91291" tIns="45646" rIns="91291" bIns="45646" rtlCol="0" anchor="ctr"/>
          <a:lstStyle>
            <a:lvl1pPr algn="ctr">
              <a:defRPr sz="1200" b="1">
                <a:solidFill>
                  <a:schemeClr val="tx1">
                    <a:tint val="75000"/>
                  </a:schemeClr>
                </a:solidFill>
              </a:defRPr>
            </a:lvl1p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2068828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hf hdr="0" dt="0"/>
  <p:txStyles>
    <p:titleStyle>
      <a:lvl1pPr algn="ctr" defTabSz="912903"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p:titleStyle>
    <p:bodyStyle>
      <a:lvl1pPr marL="342339" indent="-342339" algn="l" defTabSz="912903"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1734" indent="-285282" algn="l" defTabSz="912903"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1131" indent="-228229" algn="l" defTabSz="912903"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597583" indent="-228229" algn="l" defTabSz="912903"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4033" indent="-228229" algn="l" defTabSz="912903"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0487" indent="-228229" algn="l" defTabSz="9129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940" indent="-228229" algn="l" defTabSz="9129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391" indent="-228229" algn="l" defTabSz="9129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9841" indent="-228229" algn="l" defTabSz="9129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903" rtl="0" eaLnBrk="1" latinLnBrk="0" hangingPunct="1">
        <a:defRPr sz="1800" kern="1200">
          <a:solidFill>
            <a:schemeClr val="tx1"/>
          </a:solidFill>
          <a:latin typeface="+mn-lt"/>
          <a:ea typeface="+mn-ea"/>
          <a:cs typeface="+mn-cs"/>
        </a:defRPr>
      </a:lvl1pPr>
      <a:lvl2pPr marL="456453" algn="l" defTabSz="912903" rtl="0" eaLnBrk="1" latinLnBrk="0" hangingPunct="1">
        <a:defRPr sz="1800" kern="1200">
          <a:solidFill>
            <a:schemeClr val="tx1"/>
          </a:solidFill>
          <a:latin typeface="+mn-lt"/>
          <a:ea typeface="+mn-ea"/>
          <a:cs typeface="+mn-cs"/>
        </a:defRPr>
      </a:lvl2pPr>
      <a:lvl3pPr marL="912903" algn="l" defTabSz="912903" rtl="0" eaLnBrk="1" latinLnBrk="0" hangingPunct="1">
        <a:defRPr sz="1800" kern="1200">
          <a:solidFill>
            <a:schemeClr val="tx1"/>
          </a:solidFill>
          <a:latin typeface="+mn-lt"/>
          <a:ea typeface="+mn-ea"/>
          <a:cs typeface="+mn-cs"/>
        </a:defRPr>
      </a:lvl3pPr>
      <a:lvl4pPr marL="1369357" algn="l" defTabSz="912903" rtl="0" eaLnBrk="1" latinLnBrk="0" hangingPunct="1">
        <a:defRPr sz="1800" kern="1200">
          <a:solidFill>
            <a:schemeClr val="tx1"/>
          </a:solidFill>
          <a:latin typeface="+mn-lt"/>
          <a:ea typeface="+mn-ea"/>
          <a:cs typeface="+mn-cs"/>
        </a:defRPr>
      </a:lvl4pPr>
      <a:lvl5pPr marL="1825808" algn="l" defTabSz="912903" rtl="0" eaLnBrk="1" latinLnBrk="0" hangingPunct="1">
        <a:defRPr sz="1800" kern="1200">
          <a:solidFill>
            <a:schemeClr val="tx1"/>
          </a:solidFill>
          <a:latin typeface="+mn-lt"/>
          <a:ea typeface="+mn-ea"/>
          <a:cs typeface="+mn-cs"/>
        </a:defRPr>
      </a:lvl5pPr>
      <a:lvl6pPr marL="2282262" algn="l" defTabSz="912903" rtl="0" eaLnBrk="1" latinLnBrk="0" hangingPunct="1">
        <a:defRPr sz="1800" kern="1200">
          <a:solidFill>
            <a:schemeClr val="tx1"/>
          </a:solidFill>
          <a:latin typeface="+mn-lt"/>
          <a:ea typeface="+mn-ea"/>
          <a:cs typeface="+mn-cs"/>
        </a:defRPr>
      </a:lvl6pPr>
      <a:lvl7pPr marL="2738711" algn="l" defTabSz="912903" rtl="0" eaLnBrk="1" latinLnBrk="0" hangingPunct="1">
        <a:defRPr sz="1800" kern="1200">
          <a:solidFill>
            <a:schemeClr val="tx1"/>
          </a:solidFill>
          <a:latin typeface="+mn-lt"/>
          <a:ea typeface="+mn-ea"/>
          <a:cs typeface="+mn-cs"/>
        </a:defRPr>
      </a:lvl7pPr>
      <a:lvl8pPr marL="3195166" algn="l" defTabSz="912903" rtl="0" eaLnBrk="1" latinLnBrk="0" hangingPunct="1">
        <a:defRPr sz="1800" kern="1200">
          <a:solidFill>
            <a:schemeClr val="tx1"/>
          </a:solidFill>
          <a:latin typeface="+mn-lt"/>
          <a:ea typeface="+mn-ea"/>
          <a:cs typeface="+mn-cs"/>
        </a:defRPr>
      </a:lvl8pPr>
      <a:lvl9pPr marL="3651616" algn="l" defTabSz="91290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91" tIns="45646" rIns="91291" bIns="45646"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457200" y="1600214"/>
            <a:ext cx="8229600" cy="4525963"/>
          </a:xfrm>
          <a:prstGeom prst="rect">
            <a:avLst/>
          </a:prstGeom>
        </p:spPr>
        <p:txBody>
          <a:bodyPr vert="horz" lIns="91291" tIns="45646" rIns="91291" bIns="45646" rtlCol="0">
            <a:normAutofit/>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190326"/>
            <a:ext cx="9144000" cy="621792"/>
          </a:xfrm>
          <a:prstGeom prst="rect">
            <a:avLst/>
          </a:prstGeom>
        </p:spPr>
      </p:pic>
      <p:sp>
        <p:nvSpPr>
          <p:cNvPr id="6" name="Slide Number Placeholder 5"/>
          <p:cNvSpPr>
            <a:spLocks noGrp="1"/>
          </p:cNvSpPr>
          <p:nvPr>
            <p:ph type="sldNum" sz="quarter" idx="4"/>
          </p:nvPr>
        </p:nvSpPr>
        <p:spPr>
          <a:xfrm>
            <a:off x="0" y="6318663"/>
            <a:ext cx="9144000" cy="365125"/>
          </a:xfrm>
          <a:prstGeom prst="rect">
            <a:avLst/>
          </a:prstGeom>
        </p:spPr>
        <p:txBody>
          <a:bodyPr vert="horz" lIns="91291" tIns="45646" rIns="91291" bIns="45646" rtlCol="0" anchor="ctr"/>
          <a:lstStyle>
            <a:lvl1pPr algn="ctr">
              <a:defRPr sz="1200" b="1">
                <a:solidFill>
                  <a:schemeClr val="tx1">
                    <a:tint val="75000"/>
                  </a:schemeClr>
                </a:solidFill>
              </a:defRPr>
            </a:lvl1pPr>
          </a:lstStyle>
          <a:p>
            <a:fld id="{7268A5C4-149D-4D66-BABE-E6DD2BE69C90}" type="slidenum">
              <a:rPr lang="en-US" smtClean="0"/>
              <a:pPr/>
              <a:t>‹#›</a:t>
            </a:fld>
            <a:endParaRPr lang="en-US" dirty="0"/>
          </a:p>
        </p:txBody>
      </p:sp>
    </p:spTree>
    <p:extLst>
      <p:ext uri="{BB962C8B-B14F-4D97-AF65-F5344CB8AC3E}">
        <p14:creationId xmlns:p14="http://schemas.microsoft.com/office/powerpoint/2010/main" val="246430940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xStyles>
    <p:titleStyle>
      <a:lvl1pPr algn="ctr" defTabSz="912903"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p:titleStyle>
    <p:bodyStyle>
      <a:lvl1pPr marL="342339" indent="-342339" algn="l" defTabSz="912903"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1734" indent="-285282" algn="l" defTabSz="912903"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1131" indent="-228229" algn="l" defTabSz="912903"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597583" indent="-228229" algn="l" defTabSz="912903"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4033" indent="-228229" algn="l" defTabSz="912903"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0487" indent="-228229" algn="l" defTabSz="9129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940" indent="-228229" algn="l" defTabSz="9129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391" indent="-228229" algn="l" defTabSz="9129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9841" indent="-228229" algn="l" defTabSz="9129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2903" rtl="0" eaLnBrk="1" latinLnBrk="0" hangingPunct="1">
        <a:defRPr sz="1800" kern="1200">
          <a:solidFill>
            <a:schemeClr val="tx1"/>
          </a:solidFill>
          <a:latin typeface="+mn-lt"/>
          <a:ea typeface="+mn-ea"/>
          <a:cs typeface="+mn-cs"/>
        </a:defRPr>
      </a:lvl1pPr>
      <a:lvl2pPr marL="456453" algn="l" defTabSz="912903" rtl="0" eaLnBrk="1" latinLnBrk="0" hangingPunct="1">
        <a:defRPr sz="1800" kern="1200">
          <a:solidFill>
            <a:schemeClr val="tx1"/>
          </a:solidFill>
          <a:latin typeface="+mn-lt"/>
          <a:ea typeface="+mn-ea"/>
          <a:cs typeface="+mn-cs"/>
        </a:defRPr>
      </a:lvl2pPr>
      <a:lvl3pPr marL="912903" algn="l" defTabSz="912903" rtl="0" eaLnBrk="1" latinLnBrk="0" hangingPunct="1">
        <a:defRPr sz="1800" kern="1200">
          <a:solidFill>
            <a:schemeClr val="tx1"/>
          </a:solidFill>
          <a:latin typeface="+mn-lt"/>
          <a:ea typeface="+mn-ea"/>
          <a:cs typeface="+mn-cs"/>
        </a:defRPr>
      </a:lvl3pPr>
      <a:lvl4pPr marL="1369357" algn="l" defTabSz="912903" rtl="0" eaLnBrk="1" latinLnBrk="0" hangingPunct="1">
        <a:defRPr sz="1800" kern="1200">
          <a:solidFill>
            <a:schemeClr val="tx1"/>
          </a:solidFill>
          <a:latin typeface="+mn-lt"/>
          <a:ea typeface="+mn-ea"/>
          <a:cs typeface="+mn-cs"/>
        </a:defRPr>
      </a:lvl4pPr>
      <a:lvl5pPr marL="1825808" algn="l" defTabSz="912903" rtl="0" eaLnBrk="1" latinLnBrk="0" hangingPunct="1">
        <a:defRPr sz="1800" kern="1200">
          <a:solidFill>
            <a:schemeClr val="tx1"/>
          </a:solidFill>
          <a:latin typeface="+mn-lt"/>
          <a:ea typeface="+mn-ea"/>
          <a:cs typeface="+mn-cs"/>
        </a:defRPr>
      </a:lvl5pPr>
      <a:lvl6pPr marL="2282262" algn="l" defTabSz="912903" rtl="0" eaLnBrk="1" latinLnBrk="0" hangingPunct="1">
        <a:defRPr sz="1800" kern="1200">
          <a:solidFill>
            <a:schemeClr val="tx1"/>
          </a:solidFill>
          <a:latin typeface="+mn-lt"/>
          <a:ea typeface="+mn-ea"/>
          <a:cs typeface="+mn-cs"/>
        </a:defRPr>
      </a:lvl6pPr>
      <a:lvl7pPr marL="2738711" algn="l" defTabSz="912903" rtl="0" eaLnBrk="1" latinLnBrk="0" hangingPunct="1">
        <a:defRPr sz="1800" kern="1200">
          <a:solidFill>
            <a:schemeClr val="tx1"/>
          </a:solidFill>
          <a:latin typeface="+mn-lt"/>
          <a:ea typeface="+mn-ea"/>
          <a:cs typeface="+mn-cs"/>
        </a:defRPr>
      </a:lvl7pPr>
      <a:lvl8pPr marL="3195166" algn="l" defTabSz="912903" rtl="0" eaLnBrk="1" latinLnBrk="0" hangingPunct="1">
        <a:defRPr sz="1800" kern="1200">
          <a:solidFill>
            <a:schemeClr val="tx1"/>
          </a:solidFill>
          <a:latin typeface="+mn-lt"/>
          <a:ea typeface="+mn-ea"/>
          <a:cs typeface="+mn-cs"/>
        </a:defRPr>
      </a:lvl8pPr>
      <a:lvl9pPr marL="3651616" algn="l" defTabSz="91290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ensus.gov/geo/partnerships/luca.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GEO.2020.LUCA@census.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census.gov/geo/partnerships/luca.html"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census.gov/geo/www/luca2010/luca_pl103_430.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412376" y="255494"/>
            <a:ext cx="8198224" cy="4849906"/>
          </a:xfrm>
          <a:prstGeom prst="rect">
            <a:avLst/>
          </a:prstGeom>
        </p:spPr>
      </p:pic>
      <p:sp>
        <p:nvSpPr>
          <p:cNvPr id="6" name="object 3"/>
          <p:cNvSpPr txBox="1"/>
          <p:nvPr/>
        </p:nvSpPr>
        <p:spPr>
          <a:xfrm>
            <a:off x="816285" y="3962400"/>
            <a:ext cx="7969624" cy="2646878"/>
          </a:xfrm>
          <a:prstGeom prst="rect">
            <a:avLst/>
          </a:prstGeom>
        </p:spPr>
        <p:txBody>
          <a:bodyPr vert="horz" wrap="square" lIns="0" tIns="0" rIns="0" bIns="0" rtlCol="0">
            <a:spAutoFit/>
          </a:bodyPr>
          <a:lstStyle/>
          <a:p>
            <a:pPr marL="12700" algn="ctr">
              <a:lnSpc>
                <a:spcPct val="100000"/>
              </a:lnSpc>
            </a:pPr>
            <a:r>
              <a:rPr lang="en-US" sz="4400" spc="-5" dirty="0" smtClean="0">
                <a:solidFill>
                  <a:srgbClr val="555555"/>
                </a:solidFill>
                <a:latin typeface="Calibri"/>
                <a:cs typeface="Calibri"/>
              </a:rPr>
              <a:t> </a:t>
            </a:r>
            <a:r>
              <a:rPr lang="en-US" sz="4400" dirty="0" smtClean="0">
                <a:solidFill>
                  <a:srgbClr val="C00000"/>
                </a:solidFill>
                <a:latin typeface="Calibri"/>
                <a:cs typeface="Calibri"/>
              </a:rPr>
              <a:t>2020 Census</a:t>
            </a:r>
          </a:p>
          <a:p>
            <a:pPr marL="12700" algn="ctr">
              <a:lnSpc>
                <a:spcPct val="100000"/>
              </a:lnSpc>
            </a:pPr>
            <a:r>
              <a:rPr lang="en-US" sz="4400" dirty="0" smtClean="0">
                <a:solidFill>
                  <a:srgbClr val="C00000"/>
                </a:solidFill>
                <a:latin typeface="Calibri"/>
                <a:cs typeface="Calibri"/>
              </a:rPr>
              <a:t>Local Update of Census Addresses Operation </a:t>
            </a:r>
            <a:r>
              <a:rPr lang="en-US" sz="4000" dirty="0" smtClean="0">
                <a:solidFill>
                  <a:srgbClr val="C00000"/>
                </a:solidFill>
                <a:latin typeface="Calibri"/>
                <a:cs typeface="Calibri"/>
              </a:rPr>
              <a:t>(LUCA)</a:t>
            </a:r>
          </a:p>
          <a:p>
            <a:pPr marL="12700" algn="ctr">
              <a:lnSpc>
                <a:spcPct val="100000"/>
              </a:lnSpc>
            </a:pPr>
            <a:r>
              <a:rPr lang="en-US" sz="4000" dirty="0" smtClean="0">
                <a:solidFill>
                  <a:srgbClr val="C00000"/>
                </a:solidFill>
                <a:latin typeface="Calibri"/>
                <a:cs typeface="Calibri"/>
              </a:rPr>
              <a:t> </a:t>
            </a:r>
            <a:r>
              <a:rPr lang="en-US" sz="2800" dirty="0" smtClean="0">
                <a:solidFill>
                  <a:srgbClr val="C00000"/>
                </a:solidFill>
                <a:latin typeface="Calibri"/>
                <a:cs typeface="Calibri"/>
              </a:rPr>
              <a:t>Promotion</a:t>
            </a:r>
          </a:p>
        </p:txBody>
      </p:sp>
      <p:sp>
        <p:nvSpPr>
          <p:cNvPr id="4" name="Subtitle 2"/>
          <p:cNvSpPr>
            <a:spLocks noGrp="1"/>
          </p:cNvSpPr>
          <p:nvPr>
            <p:ph type="subTitle" idx="1"/>
          </p:nvPr>
        </p:nvSpPr>
        <p:spPr>
          <a:xfrm>
            <a:off x="228600" y="5486400"/>
            <a:ext cx="2057400" cy="685800"/>
          </a:xfrm>
          <a:solidFill>
            <a:schemeClr val="bg1"/>
          </a:solidFill>
          <a:ln w="3175">
            <a:solidFill>
              <a:schemeClr val="bg1">
                <a:lumMod val="95000"/>
              </a:schemeClr>
            </a:solidFill>
          </a:ln>
          <a:effectLst>
            <a:glow rad="38100">
              <a:schemeClr val="tx1">
                <a:alpha val="25000"/>
              </a:schemeClr>
            </a:glow>
          </a:effectLst>
        </p:spPr>
        <p:txBody>
          <a:bodyPr>
            <a:normAutofit fontScale="92500" lnSpcReduction="10000"/>
          </a:bodyPr>
          <a:lstStyle/>
          <a:p>
            <a:pPr algn="l"/>
            <a:r>
              <a:rPr lang="en-US" sz="1600" b="1" dirty="0" smtClean="0">
                <a:solidFill>
                  <a:srgbClr val="C00000"/>
                </a:solidFill>
              </a:rPr>
              <a:t>Atlanta Regional Office </a:t>
            </a:r>
          </a:p>
          <a:p>
            <a:pPr algn="l"/>
            <a:r>
              <a:rPr lang="en-US" sz="1200" dirty="0" smtClean="0">
                <a:solidFill>
                  <a:srgbClr val="C00000"/>
                </a:solidFill>
              </a:rPr>
              <a:t>Managing Census Operations in:</a:t>
            </a:r>
          </a:p>
          <a:p>
            <a:pPr algn="l"/>
            <a:r>
              <a:rPr lang="en-US" sz="1200" dirty="0" smtClean="0">
                <a:solidFill>
                  <a:srgbClr val="C00000"/>
                </a:solidFill>
              </a:rPr>
              <a:t>AL, FL, GA, LA, MS, NC, SC</a:t>
            </a:r>
            <a:endParaRPr lang="en-US" sz="1200" dirty="0">
              <a:solidFill>
                <a:srgbClr val="C00000"/>
              </a:solidFill>
            </a:endParaRPr>
          </a:p>
        </p:txBody>
      </p:sp>
    </p:spTree>
    <p:extLst>
      <p:ext uri="{BB962C8B-B14F-4D97-AF65-F5344CB8AC3E}">
        <p14:creationId xmlns:p14="http://schemas.microsoft.com/office/powerpoint/2010/main" val="4246938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latin typeface="+mj-lt"/>
              </a:rPr>
              <a:t>What’s New for LUCA 2020</a:t>
            </a:r>
            <a:endParaRPr lang="en-US" dirty="0">
              <a:solidFill>
                <a:srgbClr val="C00000"/>
              </a:solidFill>
              <a:latin typeface="+mj-lt"/>
            </a:endParaRPr>
          </a:p>
        </p:txBody>
      </p:sp>
      <p:sp>
        <p:nvSpPr>
          <p:cNvPr id="3" name="Content Placeholder 2"/>
          <p:cNvSpPr>
            <a:spLocks noGrp="1"/>
          </p:cNvSpPr>
          <p:nvPr>
            <p:ph idx="1"/>
          </p:nvPr>
        </p:nvSpPr>
        <p:spPr>
          <a:xfrm>
            <a:off x="514350" y="1371600"/>
            <a:ext cx="8115300" cy="4724400"/>
          </a:xfrm>
        </p:spPr>
        <p:txBody>
          <a:bodyPr>
            <a:noAutofit/>
          </a:bodyPr>
          <a:lstStyle/>
          <a:p>
            <a:r>
              <a:rPr lang="en-US" sz="2800" b="1" dirty="0" smtClean="0"/>
              <a:t>Includes</a:t>
            </a:r>
            <a:r>
              <a:rPr lang="en-US" sz="2800" dirty="0" smtClean="0"/>
              <a:t> ungeocoded address records for state and county participants.</a:t>
            </a:r>
          </a:p>
          <a:p>
            <a:r>
              <a:rPr lang="en-US" sz="2800" b="1" dirty="0" smtClean="0"/>
              <a:t>Includes</a:t>
            </a:r>
            <a:r>
              <a:rPr lang="en-US" sz="2800" dirty="0" smtClean="0"/>
              <a:t> residential structure coordinates, if available.</a:t>
            </a:r>
          </a:p>
          <a:p>
            <a:r>
              <a:rPr lang="en-US" sz="2800" b="1" dirty="0" smtClean="0"/>
              <a:t>Allows</a:t>
            </a:r>
            <a:r>
              <a:rPr lang="en-US" sz="2800" dirty="0" smtClean="0"/>
              <a:t> participants to submit residential structure coordinates, if available.</a:t>
            </a:r>
          </a:p>
          <a:p>
            <a:r>
              <a:rPr lang="en-US" sz="2800" b="1" dirty="0"/>
              <a:t>Allows</a:t>
            </a:r>
            <a:r>
              <a:rPr lang="en-US" sz="2800" dirty="0"/>
              <a:t> participants to submit non-city style addresses with corresponding map </a:t>
            </a:r>
            <a:r>
              <a:rPr lang="en-US" sz="2800" dirty="0" smtClean="0"/>
              <a:t>spots.</a:t>
            </a:r>
            <a:endParaRPr lang="en-US" sz="2800" dirty="0"/>
          </a:p>
          <a:p>
            <a:r>
              <a:rPr lang="en-US" sz="2800" b="1" dirty="0" smtClean="0"/>
              <a:t>Requires </a:t>
            </a:r>
            <a:r>
              <a:rPr lang="en-US" sz="2800" dirty="0"/>
              <a:t>residential </a:t>
            </a:r>
            <a:r>
              <a:rPr lang="en-US" sz="2800" dirty="0" smtClean="0"/>
              <a:t>multi-unit </a:t>
            </a:r>
            <a:r>
              <a:rPr lang="en-US" sz="2800" dirty="0"/>
              <a:t>structure identifiers (Apt 1, </a:t>
            </a:r>
            <a:r>
              <a:rPr lang="en-US" sz="2800" dirty="0" smtClean="0"/>
              <a:t>Unit A2, Lot 17, #3001, etc.)</a:t>
            </a:r>
            <a:endParaRPr lang="en-US" sz="2800" dirty="0"/>
          </a:p>
        </p:txBody>
      </p:sp>
      <p:sp>
        <p:nvSpPr>
          <p:cNvPr id="4" name="Slide Number Placeholder 3"/>
          <p:cNvSpPr>
            <a:spLocks noGrp="1"/>
          </p:cNvSpPr>
          <p:nvPr>
            <p:ph type="sldNum" sz="quarter" idx="12"/>
          </p:nvPr>
        </p:nvSpPr>
        <p:spPr/>
        <p:txBody>
          <a:bodyPr/>
          <a:lstStyle/>
          <a:p>
            <a:fld id="{7268A5C4-149D-4D66-BABE-E6DD2BE69C90}" type="slidenum">
              <a:rPr lang="en-US" smtClean="0"/>
              <a:pPr/>
              <a:t>10</a:t>
            </a:fld>
            <a:endParaRPr lang="en-US" dirty="0"/>
          </a:p>
        </p:txBody>
      </p:sp>
    </p:spTree>
    <p:extLst>
      <p:ext uri="{BB962C8B-B14F-4D97-AF65-F5344CB8AC3E}">
        <p14:creationId xmlns:p14="http://schemas.microsoft.com/office/powerpoint/2010/main" val="477171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00000"/>
                </a:solidFill>
                <a:latin typeface="+mj-lt"/>
              </a:rPr>
              <a:t>Confidentiality and Security</a:t>
            </a:r>
            <a:endParaRPr lang="en-US" sz="3600" dirty="0">
              <a:solidFill>
                <a:srgbClr val="C00000"/>
              </a:solidFill>
              <a:latin typeface="+mj-lt"/>
            </a:endParaRPr>
          </a:p>
        </p:txBody>
      </p:sp>
      <p:sp>
        <p:nvSpPr>
          <p:cNvPr id="3" name="Content Placeholder 2"/>
          <p:cNvSpPr>
            <a:spLocks noGrp="1"/>
          </p:cNvSpPr>
          <p:nvPr>
            <p:ph idx="1"/>
          </p:nvPr>
        </p:nvSpPr>
        <p:spPr>
          <a:xfrm>
            <a:off x="457200" y="1371600"/>
            <a:ext cx="8229600" cy="4525963"/>
          </a:xfrm>
        </p:spPr>
        <p:txBody>
          <a:bodyPr>
            <a:normAutofit fontScale="85000" lnSpcReduction="10000"/>
          </a:bodyPr>
          <a:lstStyle/>
          <a:p>
            <a:r>
              <a:rPr lang="en-US" dirty="0" smtClean="0"/>
              <a:t>The information provided to/from LUCA is covered under Title 13 of the United States Code which:</a:t>
            </a:r>
          </a:p>
          <a:p>
            <a:pPr lvl="1"/>
            <a:r>
              <a:rPr lang="en-US" dirty="0"/>
              <a:t>Requires the Census Bureau maintain the confidentiality of all information it </a:t>
            </a:r>
            <a:r>
              <a:rPr lang="en-US" dirty="0" smtClean="0"/>
              <a:t>collects.</a:t>
            </a:r>
            <a:endParaRPr lang="en-US" dirty="0"/>
          </a:p>
          <a:p>
            <a:pPr lvl="1"/>
            <a:r>
              <a:rPr lang="en-US" dirty="0" smtClean="0"/>
              <a:t>Requires the Census Bureau to ensure confidential treatment of census-related information, </a:t>
            </a:r>
            <a:r>
              <a:rPr lang="en-US" b="1" dirty="0" smtClean="0"/>
              <a:t>including individual addresses and map structure points.</a:t>
            </a:r>
          </a:p>
          <a:p>
            <a:pPr lvl="1"/>
            <a:r>
              <a:rPr lang="en-US" dirty="0" smtClean="0"/>
              <a:t>Requires that all LUCA liaisons, LUCA reviewers, and anyone with access to Title 13 materials abide by the Confidentiality and Security Guidelines.</a:t>
            </a:r>
          </a:p>
          <a:p>
            <a:pPr lvl="1"/>
            <a:r>
              <a:rPr lang="en-US" dirty="0" smtClean="0"/>
              <a:t>Requires </a:t>
            </a:r>
            <a:r>
              <a:rPr lang="en-US" b="1" dirty="0" smtClean="0"/>
              <a:t>certification of return or destruction of Title 13 data after LUCA ends.</a:t>
            </a:r>
          </a:p>
          <a:p>
            <a:pPr marL="0" indent="0">
              <a:buNone/>
            </a:pPr>
            <a:endParaRPr lang="en-US" sz="2800" dirty="0"/>
          </a:p>
        </p:txBody>
      </p:sp>
      <p:sp>
        <p:nvSpPr>
          <p:cNvPr id="4" name="Slide Number Placeholder 3"/>
          <p:cNvSpPr>
            <a:spLocks noGrp="1"/>
          </p:cNvSpPr>
          <p:nvPr>
            <p:ph type="sldNum" sz="quarter" idx="12"/>
          </p:nvPr>
        </p:nvSpPr>
        <p:spPr/>
        <p:txBody>
          <a:bodyPr/>
          <a:lstStyle/>
          <a:p>
            <a:fld id="{7268A5C4-149D-4D66-BABE-E6DD2BE69C90}" type="slidenum">
              <a:rPr lang="en-US" smtClean="0"/>
              <a:pPr/>
              <a:t>11</a:t>
            </a:fld>
            <a:endParaRPr lang="en-US" dirty="0"/>
          </a:p>
        </p:txBody>
      </p:sp>
    </p:spTree>
    <p:extLst>
      <p:ext uri="{BB962C8B-B14F-4D97-AF65-F5344CB8AC3E}">
        <p14:creationId xmlns:p14="http://schemas.microsoft.com/office/powerpoint/2010/main" val="3469271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886200" cy="5638800"/>
          </a:xfrm>
        </p:spPr>
        <p:txBody>
          <a:bodyPr>
            <a:normAutofit/>
          </a:bodyPr>
          <a:lstStyle/>
          <a:p>
            <a:r>
              <a:rPr lang="en-US" sz="2400" dirty="0" smtClean="0">
                <a:solidFill>
                  <a:srgbClr val="C00000"/>
                </a:solidFill>
              </a:rPr>
              <a:t>Counties in AL = 67</a:t>
            </a:r>
            <a:br>
              <a:rPr lang="en-US" sz="2400" dirty="0" smtClean="0">
                <a:solidFill>
                  <a:srgbClr val="C00000"/>
                </a:solidFill>
              </a:rPr>
            </a:br>
            <a:r>
              <a:rPr lang="en-US" sz="2400" dirty="0">
                <a:solidFill>
                  <a:srgbClr val="C00000"/>
                </a:solidFill>
              </a:rPr>
              <a:t/>
            </a:r>
            <a:br>
              <a:rPr lang="en-US" sz="2400" dirty="0">
                <a:solidFill>
                  <a:srgbClr val="C00000"/>
                </a:solidFill>
              </a:rPr>
            </a:br>
            <a:r>
              <a:rPr lang="en-US" sz="2400" dirty="0">
                <a:solidFill>
                  <a:srgbClr val="C00000"/>
                </a:solidFill>
              </a:rPr>
              <a:t>#</a:t>
            </a:r>
            <a:r>
              <a:rPr lang="en-US" sz="2400" dirty="0" smtClean="0">
                <a:solidFill>
                  <a:srgbClr val="C00000"/>
                </a:solidFill>
              </a:rPr>
              <a:t> in LUCA2010 = 25</a:t>
            </a:r>
            <a:br>
              <a:rPr lang="en-US" sz="2400" dirty="0" smtClean="0">
                <a:solidFill>
                  <a:srgbClr val="C00000"/>
                </a:solidFill>
              </a:rPr>
            </a:br>
            <a:r>
              <a:rPr lang="en-US" sz="2400" dirty="0" smtClean="0">
                <a:solidFill>
                  <a:srgbClr val="C00000"/>
                </a:solidFill>
              </a:rPr>
              <a:t/>
            </a:r>
            <a:br>
              <a:rPr lang="en-US" sz="2400" dirty="0" smtClean="0">
                <a:solidFill>
                  <a:srgbClr val="C00000"/>
                </a:solidFill>
              </a:rPr>
            </a:br>
            <a:r>
              <a:rPr lang="en-US" sz="2400" dirty="0">
                <a:solidFill>
                  <a:srgbClr val="C00000"/>
                </a:solidFill>
              </a:rPr>
              <a:t/>
            </a:r>
            <a:br>
              <a:rPr lang="en-US" sz="2400" dirty="0">
                <a:solidFill>
                  <a:srgbClr val="C00000"/>
                </a:solidFill>
              </a:rPr>
            </a:br>
            <a:r>
              <a:rPr lang="en-US" sz="2400" dirty="0" smtClean="0">
                <a:solidFill>
                  <a:srgbClr val="C00000"/>
                </a:solidFill>
              </a:rPr>
              <a:t>37% of AL counties participated in LUCA for 2010.</a:t>
            </a:r>
            <a:endParaRPr lang="en-US" sz="2400" dirty="0">
              <a:solidFill>
                <a:srgbClr val="C0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284" y="80772"/>
            <a:ext cx="4585716" cy="5934456"/>
          </a:xfrm>
          <a:prstGeom prst="rect">
            <a:avLst/>
          </a:prstGeom>
        </p:spPr>
      </p:pic>
    </p:spTree>
    <p:extLst>
      <p:ext uri="{BB962C8B-B14F-4D97-AF65-F5344CB8AC3E}">
        <p14:creationId xmlns:p14="http://schemas.microsoft.com/office/powerpoint/2010/main" val="3539747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284" y="80772"/>
            <a:ext cx="4585716" cy="5934456"/>
          </a:xfrm>
          <a:prstGeom prst="rect">
            <a:avLst/>
          </a:prstGeom>
        </p:spPr>
      </p:pic>
      <p:sp>
        <p:nvSpPr>
          <p:cNvPr id="2" name="Title 1"/>
          <p:cNvSpPr>
            <a:spLocks noGrp="1"/>
          </p:cNvSpPr>
          <p:nvPr>
            <p:ph type="title"/>
          </p:nvPr>
        </p:nvSpPr>
        <p:spPr>
          <a:xfrm>
            <a:off x="457200" y="304800"/>
            <a:ext cx="3733800" cy="5486400"/>
          </a:xfrm>
        </p:spPr>
        <p:txBody>
          <a:bodyPr>
            <a:normAutofit/>
          </a:bodyPr>
          <a:lstStyle/>
          <a:p>
            <a:r>
              <a:rPr lang="en-US" sz="2400" dirty="0" smtClean="0">
                <a:solidFill>
                  <a:srgbClr val="C00000"/>
                </a:solidFill>
              </a:rPr>
              <a:t>Cities in AL = 461</a:t>
            </a:r>
            <a:br>
              <a:rPr lang="en-US" sz="2400" dirty="0" smtClean="0">
                <a:solidFill>
                  <a:srgbClr val="C00000"/>
                </a:solidFill>
              </a:rPr>
            </a:br>
            <a:r>
              <a:rPr lang="en-US" sz="2400" dirty="0" smtClean="0">
                <a:solidFill>
                  <a:srgbClr val="C00000"/>
                </a:solidFill>
              </a:rPr>
              <a:t>(does not include CDPs)</a:t>
            </a:r>
            <a:br>
              <a:rPr lang="en-US" sz="2400" dirty="0" smtClean="0">
                <a:solidFill>
                  <a:srgbClr val="C00000"/>
                </a:solidFill>
              </a:rPr>
            </a:br>
            <a:r>
              <a:rPr lang="en-US" sz="2400" dirty="0">
                <a:solidFill>
                  <a:srgbClr val="C00000"/>
                </a:solidFill>
              </a:rPr>
              <a:t/>
            </a:r>
            <a:br>
              <a:rPr lang="en-US" sz="2400" dirty="0">
                <a:solidFill>
                  <a:srgbClr val="C00000"/>
                </a:solidFill>
              </a:rPr>
            </a:br>
            <a:r>
              <a:rPr lang="en-US" sz="2400" dirty="0" smtClean="0">
                <a:solidFill>
                  <a:srgbClr val="C00000"/>
                </a:solidFill>
              </a:rPr>
              <a:t># in LUCA2010 = 137</a:t>
            </a:r>
            <a:br>
              <a:rPr lang="en-US" sz="2400" dirty="0" smtClean="0">
                <a:solidFill>
                  <a:srgbClr val="C00000"/>
                </a:solidFill>
              </a:rPr>
            </a:br>
            <a:r>
              <a:rPr lang="en-US" sz="2400" dirty="0">
                <a:solidFill>
                  <a:srgbClr val="C00000"/>
                </a:solidFill>
              </a:rPr>
              <a:t/>
            </a:r>
            <a:br>
              <a:rPr lang="en-US" sz="2400" dirty="0">
                <a:solidFill>
                  <a:srgbClr val="C00000"/>
                </a:solidFill>
              </a:rPr>
            </a:br>
            <a:r>
              <a:rPr lang="en-US" sz="2400" dirty="0" smtClean="0">
                <a:solidFill>
                  <a:srgbClr val="C00000"/>
                </a:solidFill>
              </a:rPr>
              <a:t/>
            </a:r>
            <a:br>
              <a:rPr lang="en-US" sz="2400" dirty="0" smtClean="0">
                <a:solidFill>
                  <a:srgbClr val="C00000"/>
                </a:solidFill>
              </a:rPr>
            </a:br>
            <a:r>
              <a:rPr lang="en-US" sz="2400" dirty="0" smtClean="0">
                <a:solidFill>
                  <a:srgbClr val="C00000"/>
                </a:solidFill>
              </a:rPr>
              <a:t>30% of AL cities participated in LUCA for 2010.</a:t>
            </a:r>
            <a:endParaRPr lang="en-US" sz="2400" dirty="0">
              <a:solidFill>
                <a:srgbClr val="C00000"/>
              </a:solidFill>
            </a:endParaRPr>
          </a:p>
        </p:txBody>
      </p:sp>
    </p:spTree>
    <p:extLst>
      <p:ext uri="{BB962C8B-B14F-4D97-AF65-F5344CB8AC3E}">
        <p14:creationId xmlns:p14="http://schemas.microsoft.com/office/powerpoint/2010/main" val="150242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284" y="80772"/>
            <a:ext cx="4585716" cy="5934456"/>
          </a:xfrm>
          <a:prstGeom prst="rect">
            <a:avLst/>
          </a:prstGeom>
        </p:spPr>
      </p:pic>
      <p:sp>
        <p:nvSpPr>
          <p:cNvPr id="2" name="Title 1"/>
          <p:cNvSpPr>
            <a:spLocks noGrp="1"/>
          </p:cNvSpPr>
          <p:nvPr>
            <p:ph type="title"/>
          </p:nvPr>
        </p:nvSpPr>
        <p:spPr>
          <a:xfrm>
            <a:off x="457200" y="304800"/>
            <a:ext cx="3733800" cy="5486400"/>
          </a:xfrm>
        </p:spPr>
        <p:txBody>
          <a:bodyPr>
            <a:normAutofit/>
          </a:bodyPr>
          <a:lstStyle/>
          <a:p>
            <a:r>
              <a:rPr lang="en-US" sz="2400" dirty="0">
                <a:solidFill>
                  <a:srgbClr val="C00000"/>
                </a:solidFill>
              </a:rPr>
              <a:t>For all areas in white, there was no local review of the Census address list for the 2010 Census.</a:t>
            </a:r>
          </a:p>
        </p:txBody>
      </p:sp>
    </p:spTree>
    <p:extLst>
      <p:ext uri="{BB962C8B-B14F-4D97-AF65-F5344CB8AC3E}">
        <p14:creationId xmlns:p14="http://schemas.microsoft.com/office/powerpoint/2010/main" val="1492673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304800"/>
            <a:ext cx="9448799" cy="1143000"/>
          </a:xfrm>
        </p:spPr>
        <p:txBody>
          <a:bodyPr>
            <a:normAutofit fontScale="90000"/>
          </a:bodyPr>
          <a:lstStyle/>
          <a:p>
            <a:r>
              <a:rPr lang="en-US" spc="-5" dirty="0" smtClean="0">
                <a:solidFill>
                  <a:srgbClr val="C00000"/>
                </a:solidFill>
                <a:latin typeface="+mj-lt"/>
                <a:cs typeface="Arial" panose="020B0604020202020204" pitchFamily="34" charset="0"/>
              </a:rPr>
              <a:t>Geographic Support System </a:t>
            </a:r>
            <a:br>
              <a:rPr lang="en-US" spc="-5" dirty="0" smtClean="0">
                <a:solidFill>
                  <a:srgbClr val="C00000"/>
                </a:solidFill>
                <a:latin typeface="+mj-lt"/>
                <a:cs typeface="Arial" panose="020B0604020202020204" pitchFamily="34" charset="0"/>
              </a:rPr>
            </a:br>
            <a:r>
              <a:rPr lang="en-US" spc="-5" dirty="0" smtClean="0">
                <a:solidFill>
                  <a:srgbClr val="C00000"/>
                </a:solidFill>
                <a:latin typeface="+mj-lt"/>
                <a:cs typeface="Arial" panose="020B0604020202020204" pitchFamily="34" charset="0"/>
              </a:rPr>
              <a:t>(GSS) Program</a:t>
            </a:r>
            <a:r>
              <a:rPr lang="en-US" sz="2400" b="0" spc="-5" dirty="0" smtClean="0">
                <a:latin typeface="+mn-lt"/>
              </a:rPr>
              <a:t/>
            </a:r>
            <a:br>
              <a:rPr lang="en-US" sz="2400" b="0" spc="-5" dirty="0" smtClean="0">
                <a:latin typeface="+mn-lt"/>
              </a:rPr>
            </a:br>
            <a:endParaRPr lang="en-US" sz="2000" dirty="0">
              <a:latin typeface="+mn-lt"/>
            </a:endParaRPr>
          </a:p>
        </p:txBody>
      </p:sp>
      <p:sp>
        <p:nvSpPr>
          <p:cNvPr id="3" name="Content Placeholder 2"/>
          <p:cNvSpPr>
            <a:spLocks noGrp="1"/>
          </p:cNvSpPr>
          <p:nvPr>
            <p:ph idx="1"/>
          </p:nvPr>
        </p:nvSpPr>
        <p:spPr>
          <a:xfrm>
            <a:off x="457199" y="1388992"/>
            <a:ext cx="8229600" cy="5602672"/>
          </a:xfrm>
        </p:spPr>
        <p:txBody>
          <a:bodyPr>
            <a:noAutofit/>
          </a:bodyPr>
          <a:lstStyle/>
          <a:p>
            <a:pPr>
              <a:lnSpc>
                <a:spcPct val="115000"/>
              </a:lnSpc>
              <a:spcAft>
                <a:spcPts val="1000"/>
              </a:spcAft>
            </a:pPr>
            <a:r>
              <a:rPr lang="en-US" sz="2600" dirty="0"/>
              <a:t>I</a:t>
            </a:r>
            <a:r>
              <a:rPr lang="en-US" sz="2600" dirty="0" smtClean="0"/>
              <a:t>ntegrated program of improved address coverage, continual spatial and feature updates, and enhanced quality assessment and measurement.</a:t>
            </a:r>
          </a:p>
          <a:p>
            <a:pPr>
              <a:lnSpc>
                <a:spcPct val="115000"/>
              </a:lnSpc>
              <a:spcAft>
                <a:spcPts val="1000"/>
              </a:spcAft>
            </a:pPr>
            <a:r>
              <a:rPr lang="en-US" sz="2600" dirty="0" smtClean="0"/>
              <a:t>Supports </a:t>
            </a:r>
            <a:r>
              <a:rPr lang="en-US" sz="2600" dirty="0"/>
              <a:t>and maintains the geographic and cartographic infrastructure necessary for the Census Bureau’s data collection, processing, tabulation, and dissemination programs for the United States and </a:t>
            </a:r>
            <a:r>
              <a:rPr lang="en-US" sz="2600" dirty="0" smtClean="0"/>
              <a:t>Puerto Rico.</a:t>
            </a:r>
          </a:p>
          <a:p>
            <a:pPr>
              <a:lnSpc>
                <a:spcPct val="115000"/>
              </a:lnSpc>
              <a:spcAft>
                <a:spcPts val="1000"/>
              </a:spcAft>
            </a:pPr>
            <a:r>
              <a:rPr lang="en-US" sz="2600" dirty="0" smtClean="0"/>
              <a:t>Provides for continual updates throughout the decade to support current surveys and the 2020 Census.</a:t>
            </a:r>
          </a:p>
        </p:txBody>
      </p:sp>
      <p:sp>
        <p:nvSpPr>
          <p:cNvPr id="4" name="Slide Number Placeholder 3"/>
          <p:cNvSpPr>
            <a:spLocks noGrp="1"/>
          </p:cNvSpPr>
          <p:nvPr>
            <p:ph type="sldNum" sz="quarter" idx="12"/>
          </p:nvPr>
        </p:nvSpPr>
        <p:spPr>
          <a:xfrm>
            <a:off x="0" y="6397212"/>
            <a:ext cx="9144000" cy="435388"/>
          </a:xfrm>
        </p:spPr>
        <p:txBody>
          <a:bodyPr/>
          <a:lstStyle/>
          <a:p>
            <a:fld id="{7268A5C4-149D-4D66-BABE-E6DD2BE69C90}" type="slidenum">
              <a:rPr lang="en-US" smtClean="0">
                <a:solidFill>
                  <a:schemeClr val="bg1">
                    <a:lumMod val="50000"/>
                  </a:schemeClr>
                </a:solidFill>
              </a:rPr>
              <a:pPr/>
              <a:t>15</a:t>
            </a:fld>
            <a:endParaRPr lang="en-US" dirty="0">
              <a:solidFill>
                <a:schemeClr val="bg1">
                  <a:lumMod val="50000"/>
                </a:schemeClr>
              </a:solidFill>
            </a:endParaRPr>
          </a:p>
        </p:txBody>
      </p:sp>
    </p:spTree>
    <p:extLst>
      <p:ext uri="{BB962C8B-B14F-4D97-AF65-F5344CB8AC3E}">
        <p14:creationId xmlns:p14="http://schemas.microsoft.com/office/powerpoint/2010/main" val="2371711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268A5C4-149D-4D66-BABE-E6DD2BE69C90}" type="slidenum">
              <a:rPr lang="en-US" smtClean="0"/>
              <a:pPr/>
              <a:t>16</a:t>
            </a:fld>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904" t="7354" r="6028" b="6863"/>
          <a:stretch/>
        </p:blipFill>
        <p:spPr>
          <a:xfrm>
            <a:off x="585795" y="152400"/>
            <a:ext cx="7972409" cy="6000658"/>
          </a:xfrm>
          <a:prstGeom prst="rect">
            <a:avLst/>
          </a:prstGeom>
        </p:spPr>
      </p:pic>
    </p:spTree>
    <p:extLst>
      <p:ext uri="{BB962C8B-B14F-4D97-AF65-F5344CB8AC3E}">
        <p14:creationId xmlns:p14="http://schemas.microsoft.com/office/powerpoint/2010/main" val="4207355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5427" y="228600"/>
            <a:ext cx="4589973" cy="5939964"/>
          </a:xfrm>
          <a:prstGeom prst="rect">
            <a:avLst/>
          </a:prstGeom>
        </p:spPr>
      </p:pic>
      <p:sp>
        <p:nvSpPr>
          <p:cNvPr id="4" name="TextBox 3"/>
          <p:cNvSpPr txBox="1"/>
          <p:nvPr/>
        </p:nvSpPr>
        <p:spPr>
          <a:xfrm>
            <a:off x="304800" y="533400"/>
            <a:ext cx="3733800" cy="3416320"/>
          </a:xfrm>
          <a:prstGeom prst="rect">
            <a:avLst/>
          </a:prstGeom>
          <a:noFill/>
        </p:spPr>
        <p:txBody>
          <a:bodyPr wrap="square" rtlCol="0">
            <a:spAutoFit/>
          </a:bodyPr>
          <a:lstStyle/>
          <a:p>
            <a:r>
              <a:rPr lang="en-US" u="sng" dirty="0" smtClean="0">
                <a:solidFill>
                  <a:srgbClr val="C00000"/>
                </a:solidFill>
              </a:rPr>
              <a:t>AL counties and cities with address point data acquired by Census:</a:t>
            </a:r>
          </a:p>
          <a:p>
            <a:endParaRPr lang="en-US" dirty="0" smtClean="0"/>
          </a:p>
          <a:p>
            <a:r>
              <a:rPr lang="en-US" u="sng" dirty="0" smtClean="0"/>
              <a:t>Counties</a:t>
            </a:r>
            <a:endParaRPr lang="en-US" u="sng" dirty="0"/>
          </a:p>
          <a:p>
            <a:r>
              <a:rPr lang="en-US" dirty="0"/>
              <a:t>Autauga </a:t>
            </a:r>
          </a:p>
          <a:p>
            <a:r>
              <a:rPr lang="en-US" dirty="0"/>
              <a:t>Escambia </a:t>
            </a:r>
          </a:p>
          <a:p>
            <a:r>
              <a:rPr lang="en-US" dirty="0"/>
              <a:t>Houston </a:t>
            </a:r>
          </a:p>
          <a:p>
            <a:r>
              <a:rPr lang="en-US" dirty="0"/>
              <a:t>Mobile </a:t>
            </a:r>
          </a:p>
          <a:p>
            <a:r>
              <a:rPr lang="en-US" dirty="0"/>
              <a:t>Montgomery </a:t>
            </a:r>
          </a:p>
          <a:p>
            <a:r>
              <a:rPr lang="en-US" dirty="0"/>
              <a:t>Russell </a:t>
            </a:r>
          </a:p>
          <a:p>
            <a:r>
              <a:rPr lang="en-US" dirty="0"/>
              <a:t>Shelby </a:t>
            </a:r>
          </a:p>
          <a:p>
            <a:r>
              <a:rPr lang="en-US" dirty="0"/>
              <a:t>Tuscaloosa</a:t>
            </a:r>
            <a:endParaRPr lang="en-US" dirty="0" smtClean="0"/>
          </a:p>
        </p:txBody>
      </p:sp>
      <p:sp>
        <p:nvSpPr>
          <p:cNvPr id="5" name="TextBox 4"/>
          <p:cNvSpPr txBox="1"/>
          <p:nvPr/>
        </p:nvSpPr>
        <p:spPr>
          <a:xfrm>
            <a:off x="2057400" y="533400"/>
            <a:ext cx="3733800" cy="2308324"/>
          </a:xfrm>
          <a:prstGeom prst="rect">
            <a:avLst/>
          </a:prstGeom>
          <a:noFill/>
        </p:spPr>
        <p:txBody>
          <a:bodyPr wrap="square" rtlCol="0">
            <a:spAutoFit/>
          </a:bodyPr>
          <a:lstStyle/>
          <a:p>
            <a:r>
              <a:rPr lang="en-US" u="sng" dirty="0" smtClean="0"/>
              <a:t> </a:t>
            </a:r>
          </a:p>
          <a:p>
            <a:endParaRPr lang="en-US" u="sng" dirty="0" smtClean="0"/>
          </a:p>
          <a:p>
            <a:endParaRPr lang="en-US" dirty="0" smtClean="0"/>
          </a:p>
          <a:p>
            <a:r>
              <a:rPr lang="en-US" u="sng" dirty="0"/>
              <a:t>Cities</a:t>
            </a:r>
          </a:p>
          <a:p>
            <a:r>
              <a:rPr lang="en-US" dirty="0"/>
              <a:t>Huntsville </a:t>
            </a:r>
          </a:p>
          <a:p>
            <a:r>
              <a:rPr lang="en-US" dirty="0"/>
              <a:t>Madison </a:t>
            </a:r>
          </a:p>
          <a:p>
            <a:r>
              <a:rPr lang="en-US" dirty="0"/>
              <a:t>Mobile </a:t>
            </a:r>
          </a:p>
          <a:p>
            <a:r>
              <a:rPr lang="en-US" dirty="0"/>
              <a:t>Tuscaloosa </a:t>
            </a:r>
            <a:endParaRPr lang="en-US" dirty="0" smtClean="0"/>
          </a:p>
        </p:txBody>
      </p:sp>
    </p:spTree>
    <p:extLst>
      <p:ext uri="{BB962C8B-B14F-4D97-AF65-F5344CB8AC3E}">
        <p14:creationId xmlns:p14="http://schemas.microsoft.com/office/powerpoint/2010/main" val="1340812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81000"/>
          </a:xfrm>
        </p:spPr>
        <p:txBody>
          <a:bodyPr>
            <a:noAutofit/>
          </a:bodyPr>
          <a:lstStyle/>
          <a:p>
            <a:r>
              <a:rPr lang="en-US" sz="3300" dirty="0" smtClean="0">
                <a:solidFill>
                  <a:srgbClr val="C00000"/>
                </a:solidFill>
              </a:rPr>
              <a:t>Boundary and Annexation Survey (BAS)</a:t>
            </a:r>
            <a:endParaRPr lang="en-US" sz="3300" dirty="0">
              <a:solidFill>
                <a:srgbClr val="C00000"/>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43328" y="990601"/>
            <a:ext cx="3843472" cy="2541081"/>
          </a:xfrm>
          <a:prstGeom prst="rect">
            <a:avLst/>
          </a:prstGeom>
          <a:effectLst>
            <a:innerShdw blurRad="63500" dist="50800" dir="18900000">
              <a:prstClr val="black">
                <a:alpha val="50000"/>
              </a:prstClr>
            </a:inn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714" y="990600"/>
            <a:ext cx="3947886" cy="2541083"/>
          </a:xfrm>
          <a:prstGeom prst="rect">
            <a:avLst/>
          </a:prstGeom>
          <a:effectLst>
            <a:innerShdw blurRad="63500" dist="50800" dir="13500000">
              <a:prstClr val="black">
                <a:alpha val="50000"/>
              </a:prstClr>
            </a:innerShdw>
          </a:effectLst>
        </p:spPr>
      </p:pic>
      <p:sp>
        <p:nvSpPr>
          <p:cNvPr id="6" name="Rectangle 5"/>
          <p:cNvSpPr/>
          <p:nvPr/>
        </p:nvSpPr>
        <p:spPr>
          <a:xfrm>
            <a:off x="457200" y="3689143"/>
            <a:ext cx="3962400" cy="1477328"/>
          </a:xfrm>
          <a:prstGeom prst="rect">
            <a:avLst/>
          </a:prstGeom>
        </p:spPr>
        <p:txBody>
          <a:bodyPr wrap="square">
            <a:spAutoFit/>
          </a:bodyPr>
          <a:lstStyle/>
          <a:p>
            <a:r>
              <a:rPr lang="en-US" dirty="0">
                <a:solidFill>
                  <a:schemeClr val="tx1">
                    <a:lumMod val="75000"/>
                    <a:lumOff val="25000"/>
                  </a:schemeClr>
                </a:solidFill>
                <a:cs typeface="Arial" panose="020B0604020202020204" pitchFamily="34" charset="0"/>
              </a:rPr>
              <a:t>If Census place boundary </a:t>
            </a:r>
            <a:r>
              <a:rPr lang="en-US" dirty="0">
                <a:cs typeface="Arial" panose="020B0604020202020204" pitchFamily="34" charset="0"/>
              </a:rPr>
              <a:t>(</a:t>
            </a:r>
            <a:r>
              <a:rPr lang="en-US" b="1" dirty="0">
                <a:solidFill>
                  <a:schemeClr val="tx2"/>
                </a:solidFill>
                <a:cs typeface="Arial" panose="020B0604020202020204" pitchFamily="34" charset="0"/>
              </a:rPr>
              <a:t>blue</a:t>
            </a:r>
            <a:r>
              <a:rPr lang="en-US" dirty="0">
                <a:cs typeface="Arial" panose="020B0604020202020204" pitchFamily="34" charset="0"/>
              </a:rPr>
              <a:t>) is not corrected to aligned </a:t>
            </a:r>
            <a:r>
              <a:rPr lang="en-US" dirty="0">
                <a:solidFill>
                  <a:schemeClr val="tx1">
                    <a:lumMod val="75000"/>
                    <a:lumOff val="25000"/>
                  </a:schemeClr>
                </a:solidFill>
                <a:cs typeface="Arial" panose="020B0604020202020204" pitchFamily="34" charset="0"/>
              </a:rPr>
              <a:t>with the accurate locally-sourced place boundary </a:t>
            </a:r>
            <a:r>
              <a:rPr lang="en-US" dirty="0">
                <a:cs typeface="Arial" panose="020B0604020202020204" pitchFamily="34" charset="0"/>
              </a:rPr>
              <a:t>(</a:t>
            </a:r>
            <a:r>
              <a:rPr lang="en-US" b="1" dirty="0">
                <a:solidFill>
                  <a:srgbClr val="FF0000"/>
                </a:solidFill>
                <a:cs typeface="Arial" panose="020B0604020202020204" pitchFamily="34" charset="0"/>
              </a:rPr>
              <a:t>red</a:t>
            </a:r>
            <a:r>
              <a:rPr lang="en-US" dirty="0">
                <a:cs typeface="Arial" panose="020B0604020202020204" pitchFamily="34" charset="0"/>
              </a:rPr>
              <a:t>) </a:t>
            </a:r>
            <a:r>
              <a:rPr lang="en-US" dirty="0">
                <a:solidFill>
                  <a:schemeClr val="tx1">
                    <a:lumMod val="75000"/>
                    <a:lumOff val="25000"/>
                  </a:schemeClr>
                </a:solidFill>
                <a:cs typeface="Arial" panose="020B0604020202020204" pitchFamily="34" charset="0"/>
              </a:rPr>
              <a:t>and parcels </a:t>
            </a:r>
            <a:r>
              <a:rPr lang="en-US" dirty="0">
                <a:cs typeface="Arial" panose="020B0604020202020204" pitchFamily="34" charset="0"/>
              </a:rPr>
              <a:t>(</a:t>
            </a:r>
            <a:r>
              <a:rPr lang="en-US" b="1" dirty="0">
                <a:cs typeface="Arial" panose="020B0604020202020204" pitchFamily="34" charset="0"/>
              </a:rPr>
              <a:t>black</a:t>
            </a:r>
            <a:r>
              <a:rPr lang="en-US" dirty="0">
                <a:cs typeface="Arial" panose="020B0604020202020204" pitchFamily="34" charset="0"/>
              </a:rPr>
              <a:t>), housing units may be misallocated.</a:t>
            </a:r>
          </a:p>
        </p:txBody>
      </p:sp>
      <p:sp>
        <p:nvSpPr>
          <p:cNvPr id="7" name="Rectangle 6"/>
          <p:cNvSpPr/>
          <p:nvPr/>
        </p:nvSpPr>
        <p:spPr>
          <a:xfrm>
            <a:off x="4568371" y="3689143"/>
            <a:ext cx="4495800" cy="1815882"/>
          </a:xfrm>
          <a:prstGeom prst="rect">
            <a:avLst/>
          </a:prstGeom>
        </p:spPr>
        <p:txBody>
          <a:bodyPr wrap="square">
            <a:spAutoFit/>
          </a:bodyPr>
          <a:lstStyle/>
          <a:p>
            <a:r>
              <a:rPr lang="en-US" sz="1600" b="1" u="sng" dirty="0"/>
              <a:t>Annual BAS Schedule</a:t>
            </a:r>
            <a:r>
              <a:rPr lang="en-US" sz="1600" u="sng" dirty="0"/>
              <a:t>:</a:t>
            </a:r>
          </a:p>
          <a:p>
            <a:r>
              <a:rPr lang="en-US" sz="1600" dirty="0"/>
              <a:t>December/January – </a:t>
            </a:r>
            <a:r>
              <a:rPr lang="en-US" sz="1600" dirty="0" smtClean="0"/>
              <a:t>program information sent </a:t>
            </a:r>
            <a:r>
              <a:rPr lang="en-US" sz="1600" dirty="0"/>
              <a:t>to </a:t>
            </a:r>
            <a:r>
              <a:rPr lang="en-US" sz="1600" dirty="0" smtClean="0"/>
              <a:t>	participants</a:t>
            </a:r>
            <a:endParaRPr lang="en-US" sz="1600" dirty="0"/>
          </a:p>
          <a:p>
            <a:r>
              <a:rPr lang="en-US" sz="1600" dirty="0"/>
              <a:t>January 1 – Date </a:t>
            </a:r>
            <a:r>
              <a:rPr lang="en-US" sz="1600" dirty="0" smtClean="0"/>
              <a:t>that Annexations </a:t>
            </a:r>
            <a:r>
              <a:rPr lang="en-US" sz="1600" dirty="0"/>
              <a:t>must be </a:t>
            </a:r>
            <a:r>
              <a:rPr lang="en-US" sz="1600" dirty="0" smtClean="0"/>
              <a:t>legally in 	effect </a:t>
            </a:r>
            <a:endParaRPr lang="en-US" sz="1600" dirty="0"/>
          </a:p>
          <a:p>
            <a:r>
              <a:rPr lang="en-US" sz="1600" dirty="0"/>
              <a:t>March 1 – submission deadline for Population 	Estimates program and </a:t>
            </a:r>
            <a:r>
              <a:rPr lang="en-US" sz="1600" dirty="0" smtClean="0"/>
              <a:t>ACS</a:t>
            </a:r>
            <a:endParaRPr lang="en-US" sz="1600" dirty="0"/>
          </a:p>
        </p:txBody>
      </p:sp>
      <p:sp>
        <p:nvSpPr>
          <p:cNvPr id="8" name="Slide Number Placeholder 7"/>
          <p:cNvSpPr>
            <a:spLocks noGrp="1"/>
          </p:cNvSpPr>
          <p:nvPr>
            <p:ph type="sldNum" sz="quarter" idx="12"/>
          </p:nvPr>
        </p:nvSpPr>
        <p:spPr/>
        <p:txBody>
          <a:bodyPr/>
          <a:lstStyle/>
          <a:p>
            <a:fld id="{7268A5C4-149D-4D66-BABE-E6DD2BE69C90}" type="slidenum">
              <a:rPr lang="en-US" smtClean="0"/>
              <a:pPr/>
              <a:t>18</a:t>
            </a:fld>
            <a:endParaRPr lang="en-US" dirty="0"/>
          </a:p>
        </p:txBody>
      </p:sp>
    </p:spTree>
    <p:extLst>
      <p:ext uri="{BB962C8B-B14F-4D97-AF65-F5344CB8AC3E}">
        <p14:creationId xmlns:p14="http://schemas.microsoft.com/office/powerpoint/2010/main" val="2641024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spc="-5" dirty="0">
                <a:solidFill>
                  <a:srgbClr val="C00000"/>
                </a:solidFill>
              </a:rPr>
              <a:t>2020 Participant Statistical Areas Program  (PSAP)</a:t>
            </a:r>
            <a:endParaRPr lang="en-US" dirty="0"/>
          </a:p>
        </p:txBody>
      </p:sp>
      <p:sp>
        <p:nvSpPr>
          <p:cNvPr id="3" name="Content Placeholder 2"/>
          <p:cNvSpPr>
            <a:spLocks noGrp="1"/>
          </p:cNvSpPr>
          <p:nvPr>
            <p:ph idx="1"/>
          </p:nvPr>
        </p:nvSpPr>
        <p:spPr/>
        <p:txBody>
          <a:bodyPr>
            <a:normAutofit/>
          </a:bodyPr>
          <a:lstStyle/>
          <a:p>
            <a:pPr marL="0" indent="0" algn="ctr">
              <a:buNone/>
            </a:pPr>
            <a:r>
              <a:rPr lang="en-US" sz="2200" b="1" i="1" spc="-15" dirty="0">
                <a:cs typeface="Times New Roman"/>
              </a:rPr>
              <a:t>An opportunity for designated representatives to review and update statistical geographies for 2020 Census data tabulation</a:t>
            </a:r>
            <a:r>
              <a:rPr lang="en-US" sz="2200" b="1" i="1" spc="-15" dirty="0" smtClean="0">
                <a:cs typeface="Times New Roman"/>
              </a:rPr>
              <a:t>.</a:t>
            </a:r>
          </a:p>
          <a:p>
            <a:pPr marL="0" indent="0" algn="ctr">
              <a:buNone/>
            </a:pPr>
            <a:endParaRPr lang="en-US" sz="100" b="1" i="1" spc="-15" dirty="0" smtClean="0">
              <a:cs typeface="Times New Roman"/>
            </a:endParaRPr>
          </a:p>
          <a:p>
            <a:pPr marL="800100" lvl="1" indent="-342900">
              <a:buSzPct val="80000"/>
              <a:buFont typeface="Arial" panose="020B0604020202020204" pitchFamily="34" charset="0"/>
              <a:buChar char="•"/>
            </a:pPr>
            <a:r>
              <a:rPr lang="en-US" sz="1850" kern="0" dirty="0" smtClean="0">
                <a:solidFill>
                  <a:sysClr val="windowText" lastClr="000000"/>
                </a:solidFill>
              </a:rPr>
              <a:t>Coordinating </a:t>
            </a:r>
            <a:r>
              <a:rPr lang="en-US" sz="1850" kern="0" dirty="0">
                <a:solidFill>
                  <a:sysClr val="windowText" lastClr="000000"/>
                </a:solidFill>
              </a:rPr>
              <a:t>agencies can review, identify, propose changes, and delineate new census tracts, block groups, census designated places (CDPs), and census county divisions (CCDs</a:t>
            </a:r>
            <a:r>
              <a:rPr lang="en-US" sz="1850" kern="0" dirty="0" smtClean="0">
                <a:solidFill>
                  <a:sysClr val="windowText" lastClr="000000"/>
                </a:solidFill>
              </a:rPr>
              <a:t>).</a:t>
            </a:r>
          </a:p>
          <a:p>
            <a:pPr marL="800100" lvl="1" indent="-342900">
              <a:buSzPct val="80000"/>
              <a:buFont typeface="Arial" panose="020B0604020202020204" pitchFamily="34" charset="0"/>
              <a:buChar char="•"/>
            </a:pPr>
            <a:endParaRPr lang="en-US" sz="600" kern="0" dirty="0" smtClean="0">
              <a:solidFill>
                <a:sysClr val="windowText" lastClr="000000"/>
              </a:solidFill>
            </a:endParaRPr>
          </a:p>
          <a:p>
            <a:pPr marL="800100" lvl="1" indent="-342900">
              <a:spcBef>
                <a:spcPts val="0"/>
              </a:spcBef>
              <a:buSzPct val="80000"/>
              <a:buFont typeface="Arial" panose="020B0604020202020204" pitchFamily="34" charset="0"/>
              <a:buChar char="•"/>
            </a:pPr>
            <a:r>
              <a:rPr lang="en-US" sz="1850" kern="0" dirty="0" smtClean="0">
                <a:solidFill>
                  <a:sysClr val="windowText" lastClr="000000"/>
                </a:solidFill>
              </a:rPr>
              <a:t>2 </a:t>
            </a:r>
            <a:r>
              <a:rPr lang="en-US" sz="1850" kern="0" dirty="0">
                <a:solidFill>
                  <a:sysClr val="windowText" lastClr="000000"/>
                </a:solidFill>
              </a:rPr>
              <a:t>Phases:  </a:t>
            </a:r>
            <a:endParaRPr lang="en-US" sz="1850" kern="0" dirty="0" smtClean="0">
              <a:solidFill>
                <a:sysClr val="windowText" lastClr="000000"/>
              </a:solidFill>
            </a:endParaRPr>
          </a:p>
          <a:p>
            <a:pPr marL="1199497" lvl="2" indent="-342900">
              <a:spcBef>
                <a:spcPts val="0"/>
              </a:spcBef>
              <a:buSzPct val="80000"/>
              <a:buFont typeface="Arial" panose="020B0604020202020204" pitchFamily="34" charset="0"/>
              <a:buChar char="•"/>
            </a:pPr>
            <a:r>
              <a:rPr lang="en-US" sz="1850" kern="0" dirty="0" smtClean="0">
                <a:solidFill>
                  <a:sysClr val="windowText" lastClr="000000"/>
                </a:solidFill>
              </a:rPr>
              <a:t>Delineation  </a:t>
            </a:r>
            <a:r>
              <a:rPr lang="en-US" sz="1850" kern="0" dirty="0">
                <a:solidFill>
                  <a:sysClr val="windowText" lastClr="000000"/>
                </a:solidFill>
              </a:rPr>
              <a:t>(120-day </a:t>
            </a:r>
            <a:r>
              <a:rPr lang="en-US" sz="1850" kern="0" dirty="0" smtClean="0">
                <a:solidFill>
                  <a:sysClr val="windowText" lastClr="000000"/>
                </a:solidFill>
              </a:rPr>
              <a:t>review)</a:t>
            </a:r>
          </a:p>
          <a:p>
            <a:pPr marL="1199497" lvl="2" indent="-342900">
              <a:spcBef>
                <a:spcPts val="0"/>
              </a:spcBef>
              <a:buSzPct val="80000"/>
              <a:buFont typeface="Arial" panose="020B0604020202020204" pitchFamily="34" charset="0"/>
              <a:buChar char="•"/>
            </a:pPr>
            <a:r>
              <a:rPr lang="en-US" sz="1850" kern="0" dirty="0" smtClean="0">
                <a:solidFill>
                  <a:sysClr val="windowText" lastClr="000000"/>
                </a:solidFill>
              </a:rPr>
              <a:t>Verification (90-day review)</a:t>
            </a:r>
          </a:p>
          <a:p>
            <a:pPr marL="1199497" lvl="2" indent="-342900">
              <a:spcBef>
                <a:spcPts val="0"/>
              </a:spcBef>
              <a:buSzPct val="80000"/>
              <a:buFont typeface="Arial" panose="020B0604020202020204" pitchFamily="34" charset="0"/>
              <a:buChar char="•"/>
            </a:pPr>
            <a:endParaRPr lang="en-US" sz="600" kern="0" dirty="0" smtClean="0">
              <a:solidFill>
                <a:sysClr val="windowText" lastClr="000000"/>
              </a:solidFill>
            </a:endParaRPr>
          </a:p>
          <a:p>
            <a:pPr marL="800100" lvl="1" indent="-342900">
              <a:spcBef>
                <a:spcPts val="0"/>
              </a:spcBef>
              <a:buSzPct val="80000"/>
              <a:buFont typeface="Arial" panose="020B0604020202020204" pitchFamily="34" charset="0"/>
              <a:buChar char="•"/>
            </a:pPr>
            <a:r>
              <a:rPr lang="en-US" sz="1850" kern="0" dirty="0" smtClean="0">
                <a:solidFill>
                  <a:sysClr val="windowText" lastClr="000000"/>
                </a:solidFill>
              </a:rPr>
              <a:t>Participation </a:t>
            </a:r>
            <a:r>
              <a:rPr lang="en-US" sz="1850" kern="0" dirty="0">
                <a:solidFill>
                  <a:sysClr val="windowText" lastClr="000000"/>
                </a:solidFill>
              </a:rPr>
              <a:t>Options:</a:t>
            </a:r>
          </a:p>
          <a:p>
            <a:pPr marL="1199497" lvl="2" indent="-342900">
              <a:spcBef>
                <a:spcPts val="0"/>
              </a:spcBef>
              <a:buSzPct val="80000"/>
              <a:buFont typeface="Arial" panose="020B0604020202020204" pitchFamily="34" charset="0"/>
              <a:buChar char="•"/>
            </a:pPr>
            <a:r>
              <a:rPr lang="en-US" sz="1850" kern="0" dirty="0">
                <a:solidFill>
                  <a:sysClr val="windowText" lastClr="000000"/>
                </a:solidFill>
              </a:rPr>
              <a:t>Standard Statistical  Geographies: </a:t>
            </a:r>
            <a:r>
              <a:rPr lang="en-US" sz="1850" kern="0" dirty="0" smtClean="0">
                <a:solidFill>
                  <a:sysClr val="windowText" lastClr="000000"/>
                </a:solidFill>
              </a:rPr>
              <a:t>GUPS (</a:t>
            </a:r>
            <a:r>
              <a:rPr lang="en-US" sz="1200" dirty="0" smtClean="0"/>
              <a:t>Geographic </a:t>
            </a:r>
            <a:r>
              <a:rPr lang="en-US" sz="1200" dirty="0"/>
              <a:t>Update Partnership </a:t>
            </a:r>
            <a:r>
              <a:rPr lang="en-US" sz="1200" dirty="0" smtClean="0"/>
              <a:t>Software) </a:t>
            </a:r>
            <a:endParaRPr lang="en-US" sz="1850" kern="0" dirty="0">
              <a:solidFill>
                <a:sysClr val="windowText" lastClr="000000"/>
              </a:solidFill>
            </a:endParaRPr>
          </a:p>
          <a:p>
            <a:pPr marL="1199497" lvl="2" indent="-342900">
              <a:spcBef>
                <a:spcPts val="0"/>
              </a:spcBef>
              <a:buSzPct val="80000"/>
              <a:buFont typeface="Arial" panose="020B0604020202020204" pitchFamily="34" charset="0"/>
              <a:buChar char="•"/>
            </a:pPr>
            <a:r>
              <a:rPr lang="en-US" sz="1850" kern="0" dirty="0">
                <a:solidFill>
                  <a:sysClr val="windowText" lastClr="000000"/>
                </a:solidFill>
              </a:rPr>
              <a:t>Tribal Statistical Geographies: GUPS or </a:t>
            </a:r>
            <a:r>
              <a:rPr lang="en-US" sz="1850" kern="0" dirty="0" smtClean="0">
                <a:solidFill>
                  <a:sysClr val="windowText" lastClr="000000"/>
                </a:solidFill>
              </a:rPr>
              <a:t>Paper Maps</a:t>
            </a:r>
            <a:endParaRPr lang="en-US" sz="1850" kern="0" dirty="0">
              <a:solidFill>
                <a:sysClr val="windowText" lastClr="000000"/>
              </a:solidFill>
            </a:endParaRPr>
          </a:p>
          <a:p>
            <a:pPr marL="1199497" lvl="2" indent="-342900">
              <a:spcBef>
                <a:spcPts val="0"/>
              </a:spcBef>
              <a:buSzPct val="80000"/>
              <a:buFont typeface="Arial" panose="020B0604020202020204" pitchFamily="34" charset="0"/>
              <a:buChar char="•"/>
            </a:pPr>
            <a:endParaRPr lang="en-US" sz="1600" kern="0" dirty="0" smtClean="0">
              <a:solidFill>
                <a:sysClr val="windowText" lastClr="000000"/>
              </a:solidFill>
            </a:endParaRPr>
          </a:p>
        </p:txBody>
      </p:sp>
      <p:sp>
        <p:nvSpPr>
          <p:cNvPr id="4" name="Slide Number Placeholder 3"/>
          <p:cNvSpPr>
            <a:spLocks noGrp="1"/>
          </p:cNvSpPr>
          <p:nvPr>
            <p:ph type="sldNum" sz="quarter" idx="12"/>
          </p:nvPr>
        </p:nvSpPr>
        <p:spPr/>
        <p:txBody>
          <a:bodyPr/>
          <a:lstStyle/>
          <a:p>
            <a:fld id="{7268A5C4-149D-4D66-BABE-E6DD2BE69C90}" type="slidenum">
              <a:rPr lang="en-US" smtClean="0"/>
              <a:pPr/>
              <a:t>19</a:t>
            </a:fld>
            <a:endParaRPr lang="en-US" dirty="0"/>
          </a:p>
        </p:txBody>
      </p:sp>
      <p:sp>
        <p:nvSpPr>
          <p:cNvPr id="5" name="Subtitle 2"/>
          <p:cNvSpPr txBox="1">
            <a:spLocks/>
          </p:cNvSpPr>
          <p:nvPr/>
        </p:nvSpPr>
        <p:spPr>
          <a:xfrm>
            <a:off x="609600" y="5257800"/>
            <a:ext cx="3200400" cy="868376"/>
          </a:xfrm>
          <a:prstGeom prst="rect">
            <a:avLst/>
          </a:prstGeom>
          <a:ln w="12700">
            <a:noFill/>
          </a:ln>
          <a:effectLst>
            <a:glow rad="63500">
              <a:schemeClr val="tx1">
                <a:alpha val="20000"/>
              </a:schemeClr>
            </a:glow>
          </a:effectLst>
        </p:spPr>
        <p:txBody>
          <a:bodyPr vert="horz" lIns="91291" tIns="45646" rIns="91291" bIns="45646" rtlCol="0">
            <a:normAutofit fontScale="40000" lnSpcReduction="20000"/>
          </a:bodyPr>
          <a:lstStyle>
            <a:lvl1pPr marL="342339" indent="-342339" algn="l" defTabSz="912903"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1734" indent="-285282" algn="l" defTabSz="912903"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1131" indent="-228229" algn="l" defTabSz="912903"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597583" indent="-228229" algn="l" defTabSz="912903"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4033" indent="-228229" algn="l" defTabSz="912903"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0487" indent="-228229" algn="l" defTabSz="9129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940" indent="-228229" algn="l" defTabSz="9129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391" indent="-228229" algn="l" defTabSz="9129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9841" indent="-228229" algn="l" defTabSz="9129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300" b="1" kern="0" dirty="0" smtClean="0"/>
              <a:t>Tentative Schedule:</a:t>
            </a:r>
          </a:p>
          <a:p>
            <a:r>
              <a:rPr lang="en-US" sz="3300" kern="0" dirty="0" smtClean="0"/>
              <a:t>Program Invitation – Fall/Winter 2017</a:t>
            </a:r>
          </a:p>
          <a:p>
            <a:r>
              <a:rPr lang="en-US" sz="3300" kern="0" dirty="0" smtClean="0"/>
              <a:t>Materials Available – Winter 2018</a:t>
            </a:r>
          </a:p>
          <a:p>
            <a:r>
              <a:rPr lang="en-US" sz="3300" kern="0" dirty="0" smtClean="0"/>
              <a:t>PSAP Verification – Fall/Winter 2019</a:t>
            </a:r>
          </a:p>
          <a:p>
            <a:endParaRPr lang="en-US" dirty="0"/>
          </a:p>
        </p:txBody>
      </p:sp>
    </p:spTree>
    <p:extLst>
      <p:ext uri="{BB962C8B-B14F-4D97-AF65-F5344CB8AC3E}">
        <p14:creationId xmlns:p14="http://schemas.microsoft.com/office/powerpoint/2010/main" val="2717958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solidFill>
                  <a:srgbClr val="C00000"/>
                </a:solidFill>
              </a:rPr>
              <a:t>Agenda</a:t>
            </a:r>
            <a:endParaRPr lang="en-US" sz="5400" dirty="0">
              <a:solidFill>
                <a:srgbClr val="C00000"/>
              </a:solidFill>
            </a:endParaRPr>
          </a:p>
        </p:txBody>
      </p:sp>
      <p:sp>
        <p:nvSpPr>
          <p:cNvPr id="4" name="Content Placeholder 3"/>
          <p:cNvSpPr>
            <a:spLocks noGrp="1"/>
          </p:cNvSpPr>
          <p:nvPr>
            <p:ph idx="1"/>
          </p:nvPr>
        </p:nvSpPr>
        <p:spPr>
          <a:xfrm>
            <a:off x="304800" y="1447800"/>
            <a:ext cx="8610600" cy="4302332"/>
          </a:xfrm>
        </p:spPr>
        <p:txBody>
          <a:bodyPr>
            <a:noAutofit/>
          </a:bodyPr>
          <a:lstStyle/>
          <a:p>
            <a:r>
              <a:rPr lang="en-US" sz="3000" dirty="0" smtClean="0"/>
              <a:t>2020 Census Overview</a:t>
            </a:r>
          </a:p>
          <a:p>
            <a:r>
              <a:rPr lang="en-US" sz="3000" dirty="0" smtClean="0"/>
              <a:t>What is LUCA?</a:t>
            </a:r>
          </a:p>
          <a:p>
            <a:r>
              <a:rPr lang="en-US" sz="3000" dirty="0" smtClean="0"/>
              <a:t>LUCA Confidentiality and Security</a:t>
            </a:r>
          </a:p>
          <a:p>
            <a:r>
              <a:rPr lang="en-US" sz="3000" dirty="0" smtClean="0"/>
              <a:t>Statewide LUCA Participation in 2010</a:t>
            </a:r>
          </a:p>
          <a:p>
            <a:r>
              <a:rPr lang="en-US" sz="3000" dirty="0" smtClean="0"/>
              <a:t>Other Census Geography Programs (GSS, BAS, PSAP)</a:t>
            </a:r>
          </a:p>
          <a:p>
            <a:r>
              <a:rPr lang="en-US" sz="3000" dirty="0" smtClean="0"/>
              <a:t>LUCA Participation Media Options (GUPS, Digital, Paper)</a:t>
            </a:r>
          </a:p>
          <a:p>
            <a:r>
              <a:rPr lang="en-US" sz="3000" dirty="0" smtClean="0"/>
              <a:t>Preparing For </a:t>
            </a:r>
            <a:r>
              <a:rPr lang="en-US" sz="3000" dirty="0"/>
              <a:t>T</a:t>
            </a:r>
            <a:r>
              <a:rPr lang="en-US" sz="3000" dirty="0" smtClean="0"/>
              <a:t>he 120 Day Review Period</a:t>
            </a:r>
          </a:p>
        </p:txBody>
      </p:sp>
      <p:sp>
        <p:nvSpPr>
          <p:cNvPr id="3" name="Slide Number Placeholder 2"/>
          <p:cNvSpPr>
            <a:spLocks noGrp="1"/>
          </p:cNvSpPr>
          <p:nvPr>
            <p:ph type="sldNum" sz="quarter" idx="12"/>
          </p:nvPr>
        </p:nvSpPr>
        <p:spPr/>
        <p:txBody>
          <a:bodyPr/>
          <a:lstStyle/>
          <a:p>
            <a:fld id="{7268A5C4-149D-4D66-BABE-E6DD2BE69C90}" type="slidenum">
              <a:rPr lang="en-US" smtClean="0"/>
              <a:pPr/>
              <a:t>2</a:t>
            </a:fld>
            <a:endParaRPr lang="en-US" dirty="0"/>
          </a:p>
        </p:txBody>
      </p:sp>
    </p:spTree>
    <p:extLst>
      <p:ext uri="{BB962C8B-B14F-4D97-AF65-F5344CB8AC3E}">
        <p14:creationId xmlns:p14="http://schemas.microsoft.com/office/powerpoint/2010/main" val="1500608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spc="-5" dirty="0">
                <a:solidFill>
                  <a:srgbClr val="C00000"/>
                </a:solidFill>
              </a:rPr>
              <a:t>2020 Participant Statistical </a:t>
            </a:r>
            <a:r>
              <a:rPr lang="en-US" sz="3100" spc="-5" dirty="0" smtClean="0">
                <a:solidFill>
                  <a:srgbClr val="C00000"/>
                </a:solidFill>
              </a:rPr>
              <a:t>Areas Program </a:t>
            </a:r>
            <a:r>
              <a:rPr lang="en-US" sz="3100" spc="-5" dirty="0">
                <a:solidFill>
                  <a:srgbClr val="C00000"/>
                </a:solidFill>
              </a:rPr>
              <a:t>(PSAP) “Plan”</a:t>
            </a:r>
            <a:r>
              <a:rPr lang="en-US" sz="3100" spc="-5" dirty="0"/>
              <a:t/>
            </a:r>
            <a:br>
              <a:rPr lang="en-US" sz="3100" spc="-5" dirty="0"/>
            </a:br>
            <a:r>
              <a:rPr lang="en-US" sz="3100" i="1" spc="-5" dirty="0"/>
              <a:t>New for 2020</a:t>
            </a:r>
            <a:endParaRPr lang="en-US" sz="3100" dirty="0"/>
          </a:p>
        </p:txBody>
      </p:sp>
      <p:sp>
        <p:nvSpPr>
          <p:cNvPr id="3" name="Content Placeholder 2"/>
          <p:cNvSpPr>
            <a:spLocks noGrp="1"/>
          </p:cNvSpPr>
          <p:nvPr>
            <p:ph idx="1"/>
          </p:nvPr>
        </p:nvSpPr>
        <p:spPr>
          <a:xfrm>
            <a:off x="457200" y="1752600"/>
            <a:ext cx="8229600" cy="4525963"/>
          </a:xfrm>
        </p:spPr>
        <p:txBody>
          <a:bodyPr>
            <a:normAutofit fontScale="77500" lnSpcReduction="20000"/>
          </a:bodyPr>
          <a:lstStyle/>
          <a:p>
            <a:pPr marL="0" indent="0" algn="ctr">
              <a:buNone/>
            </a:pPr>
            <a:r>
              <a:rPr lang="en-US" b="1" i="1" dirty="0">
                <a:solidFill>
                  <a:srgbClr val="C00000"/>
                </a:solidFill>
              </a:rPr>
              <a:t>GOAL: Clean, Consistent Statistical Geography Nationwide</a:t>
            </a:r>
          </a:p>
          <a:p>
            <a:pPr>
              <a:buClr>
                <a:srgbClr val="0070C0"/>
              </a:buClr>
              <a:buSzPct val="80000"/>
            </a:pPr>
            <a:endParaRPr lang="en-US" sz="1600" dirty="0"/>
          </a:p>
          <a:p>
            <a:pPr marL="457200" indent="-457200">
              <a:buSzPct val="80000"/>
            </a:pPr>
            <a:r>
              <a:rPr lang="en-US" dirty="0"/>
              <a:t>Census Bureau intends to create a 2020 statistical areas “plan” for both the standard and tribal statistical geographies, which our partners can review and update.</a:t>
            </a:r>
          </a:p>
          <a:p>
            <a:pPr>
              <a:buSzPct val="80000"/>
            </a:pPr>
            <a:endParaRPr lang="en-US" sz="800" dirty="0"/>
          </a:p>
          <a:p>
            <a:pPr marL="457200" indent="-457200">
              <a:buSzPct val="80000"/>
            </a:pPr>
            <a:r>
              <a:rPr lang="en-US" dirty="0"/>
              <a:t>Lessens burden on our partners.</a:t>
            </a:r>
          </a:p>
          <a:p>
            <a:pPr marL="457200" indent="-457200">
              <a:buSzPct val="80000"/>
            </a:pPr>
            <a:endParaRPr lang="en-US" sz="800" dirty="0"/>
          </a:p>
          <a:p>
            <a:pPr marL="457200" indent="-457200">
              <a:buSzPct val="80000"/>
            </a:pPr>
            <a:endParaRPr lang="en-US" sz="400" dirty="0"/>
          </a:p>
          <a:p>
            <a:pPr marL="457200" indent="-457200">
              <a:buSzPct val="80000"/>
            </a:pPr>
            <a:r>
              <a:rPr lang="en-US" dirty="0"/>
              <a:t>Ensures that ALL statistical geographies are reviewed/updated consistently.</a:t>
            </a:r>
          </a:p>
          <a:p>
            <a:pPr marL="457200" indent="-457200">
              <a:buSzPct val="80000"/>
            </a:pPr>
            <a:endParaRPr lang="en-US" sz="500" dirty="0"/>
          </a:p>
          <a:p>
            <a:pPr marL="457200" indent="-457200">
              <a:buSzPct val="80000"/>
            </a:pPr>
            <a:endParaRPr lang="en-US" sz="800" dirty="0"/>
          </a:p>
          <a:p>
            <a:pPr marL="457200" indent="-457200">
              <a:buSzPct val="80000"/>
            </a:pPr>
            <a:r>
              <a:rPr lang="en-US" dirty="0"/>
              <a:t>More extensive review than just criteria thresholds.</a:t>
            </a:r>
          </a:p>
          <a:p>
            <a:pPr marL="457200" indent="-457200">
              <a:buSzPct val="80000"/>
            </a:pPr>
            <a:endParaRPr lang="en-US" sz="800" dirty="0"/>
          </a:p>
          <a:p>
            <a:pPr marL="457200" indent="-457200">
              <a:buSzPct val="80000"/>
            </a:pPr>
            <a:endParaRPr lang="en-US" sz="400" dirty="0"/>
          </a:p>
          <a:p>
            <a:pPr marL="457200" indent="-457200">
              <a:buSzPct val="80000"/>
            </a:pPr>
            <a:r>
              <a:rPr lang="en-US" dirty="0"/>
              <a:t>Partners can update the 2020 “plan” </a:t>
            </a:r>
            <a:r>
              <a:rPr lang="en-US" b="1" i="1" dirty="0"/>
              <a:t>OR  </a:t>
            </a:r>
            <a:r>
              <a:rPr lang="en-US" dirty="0"/>
              <a:t>update from 2010 statistical geography base</a:t>
            </a:r>
            <a:r>
              <a:rPr lang="en-US" dirty="0" smtClean="0"/>
              <a:t>.</a:t>
            </a:r>
            <a:endParaRPr lang="en-US" dirty="0"/>
          </a:p>
        </p:txBody>
      </p:sp>
      <p:sp>
        <p:nvSpPr>
          <p:cNvPr id="4" name="Slide Number Placeholder 3"/>
          <p:cNvSpPr>
            <a:spLocks noGrp="1"/>
          </p:cNvSpPr>
          <p:nvPr>
            <p:ph type="sldNum" sz="quarter" idx="12"/>
          </p:nvPr>
        </p:nvSpPr>
        <p:spPr/>
        <p:txBody>
          <a:bodyPr/>
          <a:lstStyle/>
          <a:p>
            <a:fld id="{7268A5C4-149D-4D66-BABE-E6DD2BE69C90}" type="slidenum">
              <a:rPr lang="en-US" smtClean="0"/>
              <a:pPr/>
              <a:t>20</a:t>
            </a:fld>
            <a:endParaRPr lang="en-US" dirty="0"/>
          </a:p>
        </p:txBody>
      </p:sp>
    </p:spTree>
    <p:extLst>
      <p:ext uri="{BB962C8B-B14F-4D97-AF65-F5344CB8AC3E}">
        <p14:creationId xmlns:p14="http://schemas.microsoft.com/office/powerpoint/2010/main" val="2747878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18" y="253860"/>
            <a:ext cx="8269388" cy="1470025"/>
          </a:xfrm>
        </p:spPr>
        <p:txBody>
          <a:bodyPr>
            <a:noAutofit/>
          </a:bodyPr>
          <a:lstStyle/>
          <a:p>
            <a:r>
              <a:rPr lang="en-US" sz="3000" spc="-5" dirty="0">
                <a:solidFill>
                  <a:srgbClr val="C00000"/>
                </a:solidFill>
              </a:rPr>
              <a:t>2020 Participant Statistical Areas Program (PSAP)</a:t>
            </a:r>
            <a:r>
              <a:rPr lang="en-US" sz="3000" spc="-5" dirty="0">
                <a:solidFill>
                  <a:srgbClr val="4F81BD"/>
                </a:solidFill>
              </a:rPr>
              <a:t/>
            </a:r>
            <a:br>
              <a:rPr lang="en-US" sz="3000" spc="-5" dirty="0">
                <a:solidFill>
                  <a:srgbClr val="4F81BD"/>
                </a:solidFill>
              </a:rPr>
            </a:br>
            <a:r>
              <a:rPr lang="en-US" sz="3000" i="1" dirty="0"/>
              <a:t>Participation Options &amp; Schedule</a:t>
            </a:r>
            <a:endParaRPr lang="en-US" sz="3000" dirty="0"/>
          </a:p>
        </p:txBody>
      </p:sp>
      <p:sp>
        <p:nvSpPr>
          <p:cNvPr id="3" name="Subtitle 2"/>
          <p:cNvSpPr>
            <a:spLocks noGrp="1"/>
          </p:cNvSpPr>
          <p:nvPr>
            <p:ph type="subTitle" idx="1"/>
          </p:nvPr>
        </p:nvSpPr>
        <p:spPr>
          <a:xfrm>
            <a:off x="686351" y="4648200"/>
            <a:ext cx="6400800" cy="1752600"/>
          </a:xfrm>
        </p:spPr>
        <p:txBody>
          <a:bodyPr/>
          <a:lstStyle/>
          <a:p>
            <a:pPr algn="l"/>
            <a:r>
              <a:rPr lang="en-US" sz="1800" b="1" kern="0" dirty="0">
                <a:solidFill>
                  <a:schemeClr val="tx1"/>
                </a:solidFill>
              </a:rPr>
              <a:t>Tentative Schedule:</a:t>
            </a:r>
          </a:p>
          <a:p>
            <a:pPr marL="914400" lvl="1" indent="-457200" algn="l">
              <a:buFont typeface="Arial" panose="020B0604020202020204" pitchFamily="34" charset="0"/>
              <a:buChar char="•"/>
            </a:pPr>
            <a:r>
              <a:rPr lang="en-US" sz="1800" kern="0" dirty="0">
                <a:solidFill>
                  <a:schemeClr val="tx1"/>
                </a:solidFill>
              </a:rPr>
              <a:t>Program Invitation – </a:t>
            </a:r>
            <a:r>
              <a:rPr lang="en-US" sz="1800" kern="0" dirty="0" smtClean="0">
                <a:solidFill>
                  <a:schemeClr val="tx1"/>
                </a:solidFill>
              </a:rPr>
              <a:t>July </a:t>
            </a:r>
            <a:r>
              <a:rPr lang="en-US" sz="1800" kern="0" dirty="0">
                <a:solidFill>
                  <a:schemeClr val="tx1"/>
                </a:solidFill>
              </a:rPr>
              <a:t>2017</a:t>
            </a:r>
          </a:p>
          <a:p>
            <a:pPr marL="914400" lvl="1" indent="-457200" algn="l">
              <a:buFont typeface="Arial" panose="020B0604020202020204" pitchFamily="34" charset="0"/>
              <a:buChar char="•"/>
            </a:pPr>
            <a:r>
              <a:rPr lang="en-US" sz="1800" kern="0" dirty="0">
                <a:solidFill>
                  <a:schemeClr val="tx1"/>
                </a:solidFill>
              </a:rPr>
              <a:t>Materials Available – </a:t>
            </a:r>
            <a:r>
              <a:rPr lang="en-US" sz="1800" kern="0" dirty="0" smtClean="0">
                <a:solidFill>
                  <a:schemeClr val="tx1"/>
                </a:solidFill>
              </a:rPr>
              <a:t>December </a:t>
            </a:r>
            <a:r>
              <a:rPr lang="en-US" sz="1800" kern="0" dirty="0">
                <a:solidFill>
                  <a:schemeClr val="tx1"/>
                </a:solidFill>
              </a:rPr>
              <a:t>2018</a:t>
            </a:r>
          </a:p>
          <a:p>
            <a:pPr marL="914400" lvl="1" indent="-457200" algn="l">
              <a:buFont typeface="Arial" panose="020B0604020202020204" pitchFamily="34" charset="0"/>
              <a:buChar char="•"/>
            </a:pPr>
            <a:r>
              <a:rPr lang="en-US" sz="1800" kern="0" dirty="0">
                <a:solidFill>
                  <a:schemeClr val="tx1"/>
                </a:solidFill>
              </a:rPr>
              <a:t>PSAP Verification – </a:t>
            </a:r>
            <a:r>
              <a:rPr lang="en-US" sz="1800" kern="0" dirty="0" smtClean="0">
                <a:solidFill>
                  <a:schemeClr val="tx1"/>
                </a:solidFill>
              </a:rPr>
              <a:t>December 2019</a:t>
            </a:r>
            <a:endParaRPr lang="en-US" sz="1800" kern="0" dirty="0">
              <a:solidFill>
                <a:schemeClr val="tx1"/>
              </a:solidFill>
            </a:endParaRPr>
          </a:p>
          <a:p>
            <a:pPr algn="l"/>
            <a:endParaRPr lang="en-US" dirty="0"/>
          </a:p>
        </p:txBody>
      </p:sp>
      <p:sp>
        <p:nvSpPr>
          <p:cNvPr id="4" name="Slide Number Placeholder 3"/>
          <p:cNvSpPr>
            <a:spLocks noGrp="1"/>
          </p:cNvSpPr>
          <p:nvPr>
            <p:ph type="sldNum" sz="quarter" idx="12"/>
          </p:nvPr>
        </p:nvSpPr>
        <p:spPr/>
        <p:txBody>
          <a:bodyPr/>
          <a:lstStyle/>
          <a:p>
            <a:fld id="{7268A5C4-149D-4D66-BABE-E6DD2BE69C90}" type="slidenum">
              <a:rPr lang="en-US" smtClean="0"/>
              <a:pPr/>
              <a:t>21</a:t>
            </a:fld>
            <a:endParaRPr lang="en-US" dirty="0"/>
          </a:p>
        </p:txBody>
      </p:sp>
      <p:sp>
        <p:nvSpPr>
          <p:cNvPr id="5" name="Content Placeholder 2"/>
          <p:cNvSpPr txBox="1">
            <a:spLocks/>
          </p:cNvSpPr>
          <p:nvPr/>
        </p:nvSpPr>
        <p:spPr>
          <a:xfrm>
            <a:off x="778397" y="2265837"/>
            <a:ext cx="3435752" cy="276999"/>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dirty="0" smtClean="0"/>
              <a:t>Standard Statistical  Geographies:                                                                        </a:t>
            </a:r>
            <a:endParaRPr lang="en-US" kern="0" dirty="0" smtClean="0"/>
          </a:p>
        </p:txBody>
      </p:sp>
      <p:sp>
        <p:nvSpPr>
          <p:cNvPr id="6" name="Content Placeholder 3"/>
          <p:cNvSpPr txBox="1">
            <a:spLocks/>
          </p:cNvSpPr>
          <p:nvPr/>
        </p:nvSpPr>
        <p:spPr>
          <a:xfrm>
            <a:off x="686351" y="3276600"/>
            <a:ext cx="3328686" cy="810241"/>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dirty="0" smtClean="0">
                <a:solidFill>
                  <a:sysClr val="windowText" lastClr="000000"/>
                </a:solidFill>
              </a:rPr>
              <a:t>Tribal Statistical Geographies:</a:t>
            </a:r>
            <a:endParaRPr lang="en-US" kern="0" dirty="0" smtClean="0">
              <a:solidFill>
                <a:sysClr val="windowText" lastClr="000000"/>
              </a:solidFill>
            </a:endParaRPr>
          </a:p>
          <a:p>
            <a:r>
              <a:rPr lang="en-US" kern="0" dirty="0" smtClean="0">
                <a:solidFill>
                  <a:sysClr val="windowText" lastClr="000000"/>
                </a:solidFill>
              </a:rPr>
              <a:t>                    </a:t>
            </a:r>
          </a:p>
          <a:p>
            <a:r>
              <a:rPr lang="en-US" kern="0" dirty="0" smtClean="0">
                <a:solidFill>
                  <a:sysClr val="windowText" lastClr="000000"/>
                </a:solidFill>
              </a:rPr>
              <a:t>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8815" y="3101498"/>
            <a:ext cx="754252" cy="925068"/>
          </a:xfrm>
          <a:prstGeom prst="rect">
            <a:avLst/>
          </a:prstGeom>
        </p:spPr>
      </p:pic>
      <p:grpSp>
        <p:nvGrpSpPr>
          <p:cNvPr id="8" name="Group 7"/>
          <p:cNvGrpSpPr>
            <a:grpSpLocks/>
          </p:cNvGrpSpPr>
          <p:nvPr/>
        </p:nvGrpSpPr>
        <p:grpSpPr bwMode="auto">
          <a:xfrm>
            <a:off x="4254711" y="3926664"/>
            <a:ext cx="622089" cy="569136"/>
            <a:chOff x="1008" y="1056"/>
            <a:chExt cx="3216" cy="2592"/>
          </a:xfrm>
        </p:grpSpPr>
        <p:pic>
          <p:nvPicPr>
            <p:cNvPr id="9" name="Picture 4" descr="area_remov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 y="1104"/>
              <a:ext cx="3154" cy="2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9"/>
            <p:cNvSpPr>
              <a:spLocks noChangeArrowheads="1"/>
            </p:cNvSpPr>
            <p:nvPr/>
          </p:nvSpPr>
          <p:spPr bwMode="auto">
            <a:xfrm>
              <a:off x="1008" y="1056"/>
              <a:ext cx="3216" cy="25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9524" y="2162786"/>
            <a:ext cx="765376" cy="938712"/>
          </a:xfrm>
          <a:prstGeom prst="rect">
            <a:avLst/>
          </a:prstGeom>
        </p:spPr>
      </p:pic>
      <p:sp>
        <p:nvSpPr>
          <p:cNvPr id="12" name="TextBox 11"/>
          <p:cNvSpPr txBox="1"/>
          <p:nvPr/>
        </p:nvSpPr>
        <p:spPr>
          <a:xfrm>
            <a:off x="5116735" y="3194700"/>
            <a:ext cx="1219200" cy="369332"/>
          </a:xfrm>
          <a:prstGeom prst="rect">
            <a:avLst/>
          </a:prstGeom>
          <a:noFill/>
        </p:spPr>
        <p:txBody>
          <a:bodyPr wrap="square" rtlCol="0">
            <a:spAutoFit/>
          </a:bodyPr>
          <a:lstStyle/>
          <a:p>
            <a:r>
              <a:rPr lang="en-US" kern="0" dirty="0" smtClean="0"/>
              <a:t>GUPS</a:t>
            </a:r>
          </a:p>
        </p:txBody>
      </p:sp>
      <p:sp>
        <p:nvSpPr>
          <p:cNvPr id="13" name="TextBox 12"/>
          <p:cNvSpPr txBox="1"/>
          <p:nvPr/>
        </p:nvSpPr>
        <p:spPr>
          <a:xfrm>
            <a:off x="5087577" y="4026566"/>
            <a:ext cx="2597068" cy="369332"/>
          </a:xfrm>
          <a:prstGeom prst="rect">
            <a:avLst/>
          </a:prstGeom>
          <a:noFill/>
        </p:spPr>
        <p:txBody>
          <a:bodyPr wrap="square" rtlCol="0">
            <a:spAutoFit/>
          </a:bodyPr>
          <a:lstStyle/>
          <a:p>
            <a:r>
              <a:rPr lang="en-US" kern="0" dirty="0">
                <a:solidFill>
                  <a:sysClr val="windowText" lastClr="000000"/>
                </a:solidFill>
              </a:rPr>
              <a:t>Paper Maps</a:t>
            </a:r>
            <a:endParaRPr lang="en-US" kern="0" dirty="0"/>
          </a:p>
        </p:txBody>
      </p:sp>
      <p:sp>
        <p:nvSpPr>
          <p:cNvPr id="14" name="TextBox 13"/>
          <p:cNvSpPr txBox="1"/>
          <p:nvPr/>
        </p:nvSpPr>
        <p:spPr>
          <a:xfrm>
            <a:off x="5269135" y="3578028"/>
            <a:ext cx="609600" cy="369332"/>
          </a:xfrm>
          <a:prstGeom prst="rect">
            <a:avLst/>
          </a:prstGeom>
          <a:noFill/>
        </p:spPr>
        <p:txBody>
          <a:bodyPr wrap="square" rtlCol="0">
            <a:spAutoFit/>
          </a:bodyPr>
          <a:lstStyle/>
          <a:p>
            <a:r>
              <a:rPr lang="en-US" dirty="0" smtClean="0"/>
              <a:t>or</a:t>
            </a:r>
            <a:endParaRPr lang="en-US" dirty="0"/>
          </a:p>
        </p:txBody>
      </p:sp>
      <p:sp>
        <p:nvSpPr>
          <p:cNvPr id="15" name="TextBox 14"/>
          <p:cNvSpPr txBox="1"/>
          <p:nvPr/>
        </p:nvSpPr>
        <p:spPr>
          <a:xfrm>
            <a:off x="5082391" y="2234187"/>
            <a:ext cx="2834349" cy="553998"/>
          </a:xfrm>
          <a:prstGeom prst="rect">
            <a:avLst/>
          </a:prstGeom>
          <a:noFill/>
        </p:spPr>
        <p:txBody>
          <a:bodyPr wrap="square" rtlCol="0">
            <a:spAutoFit/>
          </a:bodyPr>
          <a:lstStyle/>
          <a:p>
            <a:r>
              <a:rPr lang="en-US" dirty="0" smtClean="0"/>
              <a:t>GUPS </a:t>
            </a:r>
          </a:p>
          <a:p>
            <a:r>
              <a:rPr lang="en-US" sz="1200" dirty="0" smtClean="0"/>
              <a:t>Geographic Update Partnership Software </a:t>
            </a:r>
            <a:endParaRPr lang="en-US" sz="1200" dirty="0"/>
          </a:p>
        </p:txBody>
      </p:sp>
    </p:spTree>
    <p:extLst>
      <p:ext uri="{BB962C8B-B14F-4D97-AF65-F5344CB8AC3E}">
        <p14:creationId xmlns:p14="http://schemas.microsoft.com/office/powerpoint/2010/main" val="209578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LUCA Timeline</a:t>
            </a:r>
            <a:endParaRPr lang="en-US" dirty="0">
              <a:solidFill>
                <a:srgbClr val="C00000"/>
              </a:solidFill>
            </a:endParaRPr>
          </a:p>
        </p:txBody>
      </p:sp>
      <p:sp>
        <p:nvSpPr>
          <p:cNvPr id="3" name="Content Placeholder 2"/>
          <p:cNvSpPr>
            <a:spLocks noGrp="1"/>
          </p:cNvSpPr>
          <p:nvPr>
            <p:ph idx="1"/>
          </p:nvPr>
        </p:nvSpPr>
        <p:spPr>
          <a:xfrm>
            <a:off x="457200" y="1219200"/>
            <a:ext cx="8229600" cy="4906963"/>
          </a:xfrm>
        </p:spPr>
        <p:txBody>
          <a:bodyPr>
            <a:normAutofit lnSpcReduction="10000"/>
          </a:bodyPr>
          <a:lstStyle/>
          <a:p>
            <a:r>
              <a:rPr lang="en-US" sz="2400" dirty="0" smtClean="0"/>
              <a:t>January 2017:  Advance notification for LUCA mailed.</a:t>
            </a:r>
          </a:p>
          <a:p>
            <a:r>
              <a:rPr lang="en-US" sz="2400" dirty="0" smtClean="0"/>
              <a:t>April 2017:  LUCA promotional trainings begin.</a:t>
            </a:r>
          </a:p>
          <a:p>
            <a:r>
              <a:rPr lang="en-US" sz="2400" dirty="0" smtClean="0">
                <a:solidFill>
                  <a:srgbClr val="C00000"/>
                </a:solidFill>
              </a:rPr>
              <a:t>July 2017:  Invitation letter and registration forms mailed.  </a:t>
            </a:r>
            <a:r>
              <a:rPr lang="en-US" sz="2400" i="1" u="sng" dirty="0" smtClean="0">
                <a:solidFill>
                  <a:srgbClr val="C00000"/>
                </a:solidFill>
              </a:rPr>
              <a:t>We recommend registering before the end of August.</a:t>
            </a:r>
          </a:p>
          <a:p>
            <a:r>
              <a:rPr lang="en-US" sz="2400" dirty="0" smtClean="0"/>
              <a:t>October 2017:  Technical training workshops begin.</a:t>
            </a:r>
          </a:p>
          <a:p>
            <a:r>
              <a:rPr lang="en-US" sz="2400" dirty="0" smtClean="0">
                <a:solidFill>
                  <a:srgbClr val="C00000"/>
                </a:solidFill>
              </a:rPr>
              <a:t>February 2018:  Participation materials mailed to registered participants </a:t>
            </a:r>
            <a:r>
              <a:rPr lang="en-US" sz="2400" b="1" dirty="0" smtClean="0">
                <a:solidFill>
                  <a:srgbClr val="C00000"/>
                </a:solidFill>
              </a:rPr>
              <a:t>(120 day clock begins upon receipt)</a:t>
            </a:r>
            <a:r>
              <a:rPr lang="en-US" sz="2400" dirty="0" smtClean="0">
                <a:solidFill>
                  <a:srgbClr val="C00000"/>
                </a:solidFill>
              </a:rPr>
              <a:t>.</a:t>
            </a:r>
            <a:r>
              <a:rPr lang="en-US" sz="2400" b="1" dirty="0" smtClean="0">
                <a:solidFill>
                  <a:srgbClr val="C00000"/>
                </a:solidFill>
              </a:rPr>
              <a:t>  </a:t>
            </a:r>
            <a:r>
              <a:rPr lang="en-US" sz="2400" dirty="0" smtClean="0">
                <a:solidFill>
                  <a:srgbClr val="C00000"/>
                </a:solidFill>
              </a:rPr>
              <a:t>This is the time technical staff needs to be available.  </a:t>
            </a:r>
            <a:r>
              <a:rPr lang="en-US" sz="2400" i="1" u="sng" dirty="0" smtClean="0">
                <a:solidFill>
                  <a:srgbClr val="C00000"/>
                </a:solidFill>
              </a:rPr>
              <a:t>We recommend that you plan now to ensure adequate budget and resource availability during this time period. </a:t>
            </a:r>
          </a:p>
          <a:p>
            <a:r>
              <a:rPr lang="en-US" sz="2400" dirty="0" smtClean="0"/>
              <a:t>August 2019:  Feedback materials sent to participants and the 30 day appeals process begins.</a:t>
            </a:r>
          </a:p>
          <a:p>
            <a:r>
              <a:rPr lang="en-US" sz="2400" dirty="0" smtClean="0"/>
              <a:t>April 1, 2020:  Census Day.</a:t>
            </a:r>
          </a:p>
          <a:p>
            <a:endParaRPr lang="en-US" sz="2400" dirty="0" smtClean="0"/>
          </a:p>
          <a:p>
            <a:endParaRPr lang="en-US" sz="2400" dirty="0" smtClean="0">
              <a:solidFill>
                <a:srgbClr val="FF0000"/>
              </a:solidFill>
            </a:endParaRPr>
          </a:p>
          <a:p>
            <a:endParaRPr lang="en-US" sz="2400" dirty="0"/>
          </a:p>
        </p:txBody>
      </p:sp>
      <p:sp>
        <p:nvSpPr>
          <p:cNvPr id="5" name="Slide Number Placeholder 4"/>
          <p:cNvSpPr>
            <a:spLocks noGrp="1"/>
          </p:cNvSpPr>
          <p:nvPr>
            <p:ph type="sldNum" sz="quarter" idx="12"/>
          </p:nvPr>
        </p:nvSpPr>
        <p:spPr/>
        <p:txBody>
          <a:bodyPr/>
          <a:lstStyle/>
          <a:p>
            <a:fld id="{7268A5C4-149D-4D66-BABE-E6DD2BE69C90}" type="slidenum">
              <a:rPr lang="en-US" smtClean="0"/>
              <a:pPr/>
              <a:t>22</a:t>
            </a:fld>
            <a:endParaRPr lang="en-US" dirty="0"/>
          </a:p>
        </p:txBody>
      </p:sp>
    </p:spTree>
    <p:extLst>
      <p:ext uri="{BB962C8B-B14F-4D97-AF65-F5344CB8AC3E}">
        <p14:creationId xmlns:p14="http://schemas.microsoft.com/office/powerpoint/2010/main" val="4123100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1143000"/>
          </a:xfrm>
        </p:spPr>
        <p:txBody>
          <a:bodyPr>
            <a:normAutofit fontScale="90000"/>
          </a:bodyPr>
          <a:lstStyle/>
          <a:p>
            <a:r>
              <a:rPr lang="en-US" dirty="0" smtClean="0">
                <a:solidFill>
                  <a:srgbClr val="C00000"/>
                </a:solidFill>
              </a:rPr>
              <a:t>Preparing For LUCA 120 Day Review Period</a:t>
            </a:r>
            <a:endParaRPr lang="en-US" sz="3600" dirty="0">
              <a:solidFill>
                <a:srgbClr val="C00000"/>
              </a:solidFill>
            </a:endParaRPr>
          </a:p>
        </p:txBody>
      </p:sp>
      <p:sp>
        <p:nvSpPr>
          <p:cNvPr id="3" name="Content Placeholder 2"/>
          <p:cNvSpPr>
            <a:spLocks noGrp="1"/>
          </p:cNvSpPr>
          <p:nvPr>
            <p:ph idx="1"/>
          </p:nvPr>
        </p:nvSpPr>
        <p:spPr>
          <a:xfrm>
            <a:off x="451834" y="1758536"/>
            <a:ext cx="8229600" cy="4794664"/>
          </a:xfrm>
        </p:spPr>
        <p:txBody>
          <a:bodyPr>
            <a:noAutofit/>
          </a:bodyPr>
          <a:lstStyle/>
          <a:p>
            <a:r>
              <a:rPr lang="en-US" sz="2050" dirty="0" smtClean="0"/>
              <a:t>Participate </a:t>
            </a:r>
            <a:r>
              <a:rPr lang="en-US" sz="2050" dirty="0"/>
              <a:t>in the 2017 Boundary and Annexation Survey (BAS) to ensure your jurisdiction’s boundaries are accurate and up to date prior to LUCA.</a:t>
            </a:r>
            <a:endParaRPr lang="en-US" sz="2050" dirty="0" smtClean="0"/>
          </a:p>
          <a:p>
            <a:r>
              <a:rPr lang="en-US" sz="2050" dirty="0" smtClean="0"/>
              <a:t>Develop </a:t>
            </a:r>
            <a:r>
              <a:rPr lang="en-US" sz="2050" dirty="0"/>
              <a:t>your address review </a:t>
            </a:r>
            <a:r>
              <a:rPr lang="en-US" sz="2050" dirty="0" smtClean="0"/>
              <a:t>strategy and determine team of reviewers – </a:t>
            </a:r>
            <a:r>
              <a:rPr lang="en-US" sz="2050" b="1" i="1" dirty="0" smtClean="0"/>
              <a:t>Estimates are between 16 to 672 hours to complete the address review and submit updates.</a:t>
            </a:r>
          </a:p>
          <a:p>
            <a:r>
              <a:rPr lang="en-US" sz="2050" dirty="0" smtClean="0"/>
              <a:t>Coordinate your partnership with overlapping and neighboring county, city, and state governments.</a:t>
            </a:r>
          </a:p>
          <a:p>
            <a:r>
              <a:rPr lang="en-US" sz="2050" dirty="0" smtClean="0"/>
              <a:t>Determine, assemble, and prepare your </a:t>
            </a:r>
            <a:r>
              <a:rPr lang="en-US" sz="2050" dirty="0"/>
              <a:t>local address sources</a:t>
            </a:r>
            <a:r>
              <a:rPr lang="en-US" sz="2050" dirty="0" smtClean="0"/>
              <a:t>.</a:t>
            </a:r>
          </a:p>
          <a:p>
            <a:r>
              <a:rPr lang="en-US" sz="2050" dirty="0"/>
              <a:t>Determine the format for your LUCA materials.</a:t>
            </a:r>
          </a:p>
          <a:p>
            <a:r>
              <a:rPr lang="en-US" sz="2050" dirty="0" smtClean="0"/>
              <a:t>Geocode </a:t>
            </a:r>
            <a:r>
              <a:rPr lang="en-US" sz="2050" dirty="0"/>
              <a:t>your local address list using the on-line </a:t>
            </a:r>
            <a:r>
              <a:rPr lang="en-US" sz="2050" dirty="0" smtClean="0"/>
              <a:t>Census Geocoder.</a:t>
            </a:r>
          </a:p>
          <a:p>
            <a:r>
              <a:rPr lang="en-US" sz="2050" b="1" u="sng" dirty="0"/>
              <a:t>Access the Census </a:t>
            </a:r>
            <a:r>
              <a:rPr lang="en-US" sz="2050" b="1" u="sng" dirty="0" smtClean="0"/>
              <a:t>Address Block Count </a:t>
            </a:r>
            <a:r>
              <a:rPr lang="en-US" sz="2050" b="1" u="sng" dirty="0"/>
              <a:t>List for your jurisdiction </a:t>
            </a:r>
            <a:r>
              <a:rPr lang="en-US" sz="2050" dirty="0"/>
              <a:t>online </a:t>
            </a:r>
            <a:r>
              <a:rPr lang="en-US" sz="2050" dirty="0" smtClean="0"/>
              <a:t>and </a:t>
            </a:r>
            <a:r>
              <a:rPr lang="en-US" sz="2050" dirty="0"/>
              <a:t>compare these counts to your local sources</a:t>
            </a:r>
            <a:r>
              <a:rPr lang="en-US" sz="2050" dirty="0" smtClean="0"/>
              <a:t>.</a:t>
            </a:r>
          </a:p>
        </p:txBody>
      </p:sp>
      <p:sp>
        <p:nvSpPr>
          <p:cNvPr id="5" name="Slide Number Placeholder 4"/>
          <p:cNvSpPr>
            <a:spLocks noGrp="1"/>
          </p:cNvSpPr>
          <p:nvPr>
            <p:ph type="sldNum" sz="quarter" idx="12"/>
          </p:nvPr>
        </p:nvSpPr>
        <p:spPr/>
        <p:txBody>
          <a:bodyPr/>
          <a:lstStyle/>
          <a:p>
            <a:fld id="{7268A5C4-149D-4D66-BABE-E6DD2BE69C90}" type="slidenum">
              <a:rPr lang="en-US" smtClean="0"/>
              <a:pPr/>
              <a:t>23</a:t>
            </a:fld>
            <a:endParaRPr lang="en-US" dirty="0"/>
          </a:p>
        </p:txBody>
      </p:sp>
    </p:spTree>
    <p:extLst>
      <p:ext uri="{BB962C8B-B14F-4D97-AF65-F5344CB8AC3E}">
        <p14:creationId xmlns:p14="http://schemas.microsoft.com/office/powerpoint/2010/main" val="2020038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Assembling Your LUCA Team</a:t>
            </a:r>
            <a:endParaRPr lang="en-US" dirty="0">
              <a:solidFill>
                <a:srgbClr val="C00000"/>
              </a:solidFill>
            </a:endParaRPr>
          </a:p>
        </p:txBody>
      </p:sp>
      <p:sp>
        <p:nvSpPr>
          <p:cNvPr id="3" name="Content Placeholder 2"/>
          <p:cNvSpPr>
            <a:spLocks noGrp="1"/>
          </p:cNvSpPr>
          <p:nvPr>
            <p:ph idx="1"/>
          </p:nvPr>
        </p:nvSpPr>
        <p:spPr>
          <a:xfrm>
            <a:off x="457200" y="1573466"/>
            <a:ext cx="8229600" cy="4906977"/>
          </a:xfrm>
        </p:spPr>
        <p:txBody>
          <a:bodyPr>
            <a:normAutofit/>
          </a:bodyPr>
          <a:lstStyle/>
          <a:p>
            <a:pPr marL="0" indent="0">
              <a:buNone/>
            </a:pPr>
            <a:r>
              <a:rPr lang="en-US" b="1" dirty="0"/>
              <a:t>HEO</a:t>
            </a:r>
          </a:p>
          <a:p>
            <a:pPr lvl="0"/>
            <a:r>
              <a:rPr lang="en-US" sz="2400" dirty="0"/>
              <a:t>Highest Elected Official – Governors, County Chairs, Tribal Chairs, Mayors.</a:t>
            </a:r>
          </a:p>
          <a:p>
            <a:pPr lvl="0"/>
            <a:r>
              <a:rPr lang="en-US" sz="2400" dirty="0"/>
              <a:t>July 2017 - Receives the invitation and registration materials.</a:t>
            </a:r>
          </a:p>
          <a:p>
            <a:pPr lvl="0"/>
            <a:r>
              <a:rPr lang="en-US" sz="2400" dirty="0"/>
              <a:t>Selects the LUCA Liaison.</a:t>
            </a:r>
          </a:p>
          <a:p>
            <a:pPr lvl="0"/>
            <a:r>
              <a:rPr lang="en-US" sz="2400" dirty="0"/>
              <a:t>Completes and returns the registration form.</a:t>
            </a:r>
          </a:p>
          <a:p>
            <a:pPr lvl="0"/>
            <a:r>
              <a:rPr lang="en-US" sz="2400" dirty="0"/>
              <a:t>If participates in the review or acts as the LUCA Liaison, must sign confidentiality </a:t>
            </a:r>
            <a:r>
              <a:rPr lang="en-US" sz="2400" dirty="0" smtClean="0"/>
              <a:t>agreement</a:t>
            </a:r>
            <a:endParaRPr lang="en-US" sz="2400" dirty="0"/>
          </a:p>
        </p:txBody>
      </p:sp>
      <p:sp>
        <p:nvSpPr>
          <p:cNvPr id="4" name="Slide Number Placeholder 3"/>
          <p:cNvSpPr>
            <a:spLocks noGrp="1"/>
          </p:cNvSpPr>
          <p:nvPr>
            <p:ph type="sldNum" sz="quarter" idx="12"/>
          </p:nvPr>
        </p:nvSpPr>
        <p:spPr/>
        <p:txBody>
          <a:bodyPr/>
          <a:lstStyle/>
          <a:p>
            <a:fld id="{7268A5C4-149D-4D66-BABE-E6DD2BE69C90}" type="slidenum">
              <a:rPr lang="en-US" smtClean="0"/>
              <a:pPr/>
              <a:t>24</a:t>
            </a:fld>
            <a:endParaRPr lang="en-US" dirty="0"/>
          </a:p>
        </p:txBody>
      </p:sp>
    </p:spTree>
    <p:extLst>
      <p:ext uri="{BB962C8B-B14F-4D97-AF65-F5344CB8AC3E}">
        <p14:creationId xmlns:p14="http://schemas.microsoft.com/office/powerpoint/2010/main" val="2680720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Assembling Your LUCA Team</a:t>
            </a:r>
            <a:br>
              <a:rPr lang="en-US" dirty="0" smtClean="0">
                <a:solidFill>
                  <a:srgbClr val="C00000"/>
                </a:solidFill>
              </a:rPr>
            </a:br>
            <a:r>
              <a:rPr lang="en-US" sz="2200" dirty="0" smtClean="0">
                <a:solidFill>
                  <a:srgbClr val="C00000"/>
                </a:solidFill>
              </a:rPr>
              <a:t>Continued</a:t>
            </a:r>
            <a:endParaRPr lang="en-US" sz="2200" dirty="0">
              <a:solidFill>
                <a:srgbClr val="C00000"/>
              </a:solidFill>
            </a:endParaRPr>
          </a:p>
        </p:txBody>
      </p:sp>
      <p:sp>
        <p:nvSpPr>
          <p:cNvPr id="3" name="Content Placeholder 2"/>
          <p:cNvSpPr>
            <a:spLocks noGrp="1"/>
          </p:cNvSpPr>
          <p:nvPr>
            <p:ph idx="1"/>
          </p:nvPr>
        </p:nvSpPr>
        <p:spPr>
          <a:xfrm>
            <a:off x="457200" y="1417638"/>
            <a:ext cx="8229600" cy="4708539"/>
          </a:xfrm>
        </p:spPr>
        <p:txBody>
          <a:bodyPr>
            <a:normAutofit fontScale="92500"/>
          </a:bodyPr>
          <a:lstStyle/>
          <a:p>
            <a:pPr marL="0" indent="0">
              <a:buNone/>
            </a:pPr>
            <a:r>
              <a:rPr lang="en-US" b="1" dirty="0" smtClean="0"/>
              <a:t>LUCA </a:t>
            </a:r>
            <a:r>
              <a:rPr lang="en-US" b="1" dirty="0"/>
              <a:t>Liaison</a:t>
            </a:r>
          </a:p>
          <a:p>
            <a:pPr lvl="0"/>
            <a:r>
              <a:rPr lang="en-US" sz="2600" dirty="0"/>
              <a:t>Will receive the LUCA materials </a:t>
            </a:r>
            <a:r>
              <a:rPr lang="en-US" sz="2600" dirty="0" smtClean="0"/>
              <a:t>when mailed out in the spring </a:t>
            </a:r>
            <a:r>
              <a:rPr lang="en-US" sz="2600" dirty="0"/>
              <a:t>of 2018</a:t>
            </a:r>
            <a:r>
              <a:rPr lang="en-US" sz="2600" dirty="0" smtClean="0"/>
              <a:t>.</a:t>
            </a:r>
            <a:endParaRPr lang="en-US" sz="2600" dirty="0"/>
          </a:p>
          <a:p>
            <a:pPr lvl="0"/>
            <a:r>
              <a:rPr lang="en-US" sz="2600" dirty="0"/>
              <a:t>Responsible for organizing the LUCA address review.</a:t>
            </a:r>
          </a:p>
          <a:p>
            <a:pPr lvl="0"/>
            <a:r>
              <a:rPr lang="en-US" sz="2600" dirty="0"/>
              <a:t>Must sign and agree to the confidentiality and security agreement.</a:t>
            </a:r>
          </a:p>
          <a:p>
            <a:pPr lvl="0"/>
            <a:r>
              <a:rPr lang="en-US" sz="2600" dirty="0"/>
              <a:t>Responsible for ensuring that all of the confidentiality and security measures are met.</a:t>
            </a:r>
          </a:p>
          <a:p>
            <a:pPr lvl="0"/>
            <a:r>
              <a:rPr lang="en-US" sz="2600" dirty="0"/>
              <a:t>Selects a team of Reviewers to assist in the address review.</a:t>
            </a:r>
          </a:p>
          <a:p>
            <a:pPr lvl="0"/>
            <a:r>
              <a:rPr lang="en-US" sz="2600" dirty="0"/>
              <a:t>Participate in a LUCA Technical Workshop in the Fall of 2017!!</a:t>
            </a:r>
          </a:p>
        </p:txBody>
      </p:sp>
      <p:sp>
        <p:nvSpPr>
          <p:cNvPr id="4" name="Slide Number Placeholder 3"/>
          <p:cNvSpPr>
            <a:spLocks noGrp="1"/>
          </p:cNvSpPr>
          <p:nvPr>
            <p:ph type="sldNum" sz="quarter" idx="12"/>
          </p:nvPr>
        </p:nvSpPr>
        <p:spPr/>
        <p:txBody>
          <a:bodyPr/>
          <a:lstStyle/>
          <a:p>
            <a:fld id="{7268A5C4-149D-4D66-BABE-E6DD2BE69C90}" type="slidenum">
              <a:rPr lang="en-US" smtClean="0"/>
              <a:pPr/>
              <a:t>25</a:t>
            </a:fld>
            <a:endParaRPr lang="en-US" dirty="0"/>
          </a:p>
        </p:txBody>
      </p:sp>
    </p:spTree>
    <p:extLst>
      <p:ext uri="{BB962C8B-B14F-4D97-AF65-F5344CB8AC3E}">
        <p14:creationId xmlns:p14="http://schemas.microsoft.com/office/powerpoint/2010/main" val="1954797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Assembling Your LUCA Team</a:t>
            </a:r>
            <a:br>
              <a:rPr lang="en-US" dirty="0" smtClean="0">
                <a:solidFill>
                  <a:srgbClr val="C00000"/>
                </a:solidFill>
              </a:rPr>
            </a:br>
            <a:r>
              <a:rPr lang="en-US" sz="2200" dirty="0" smtClean="0">
                <a:solidFill>
                  <a:srgbClr val="C00000"/>
                </a:solidFill>
              </a:rPr>
              <a:t>Continued</a:t>
            </a:r>
            <a:endParaRPr lang="en-US" sz="2200" dirty="0">
              <a:solidFill>
                <a:srgbClr val="C00000"/>
              </a:solidFill>
            </a:endParaRPr>
          </a:p>
        </p:txBody>
      </p:sp>
      <p:sp>
        <p:nvSpPr>
          <p:cNvPr id="3" name="Content Placeholder 2"/>
          <p:cNvSpPr>
            <a:spLocks noGrp="1"/>
          </p:cNvSpPr>
          <p:nvPr>
            <p:ph idx="1"/>
          </p:nvPr>
        </p:nvSpPr>
        <p:spPr>
          <a:xfrm>
            <a:off x="457200" y="1676400"/>
            <a:ext cx="8229600" cy="4449777"/>
          </a:xfrm>
        </p:spPr>
        <p:txBody>
          <a:bodyPr>
            <a:normAutofit/>
          </a:bodyPr>
          <a:lstStyle/>
          <a:p>
            <a:pPr marL="0" indent="0">
              <a:buNone/>
            </a:pPr>
            <a:r>
              <a:rPr lang="en-US" b="1" dirty="0" smtClean="0"/>
              <a:t>Reviewers</a:t>
            </a:r>
            <a:endParaRPr lang="en-US" b="1" dirty="0"/>
          </a:p>
          <a:p>
            <a:pPr lvl="0"/>
            <a:r>
              <a:rPr lang="en-US" sz="2800" dirty="0"/>
              <a:t>Team selected by the HEO and/or LUCA Liaison to assist in the address review.</a:t>
            </a:r>
          </a:p>
          <a:p>
            <a:pPr lvl="0"/>
            <a:r>
              <a:rPr lang="en-US" sz="2800" dirty="0"/>
              <a:t>Must sign and agree to the confidentiality and security agreement.</a:t>
            </a:r>
          </a:p>
          <a:p>
            <a:pPr lvl="0"/>
            <a:r>
              <a:rPr lang="en-US" sz="2800" dirty="0"/>
              <a:t>Participate in a LUCA </a:t>
            </a:r>
            <a:r>
              <a:rPr lang="en-US" sz="2800" dirty="0" smtClean="0"/>
              <a:t>Technical Workshop </a:t>
            </a:r>
            <a:r>
              <a:rPr lang="en-US" sz="2800" dirty="0"/>
              <a:t>in the Fall of 2017!!</a:t>
            </a:r>
          </a:p>
          <a:p>
            <a:pPr marL="0" indent="0">
              <a:buNone/>
            </a:pPr>
            <a:endParaRPr lang="en-US" dirty="0"/>
          </a:p>
        </p:txBody>
      </p:sp>
      <p:sp>
        <p:nvSpPr>
          <p:cNvPr id="4" name="Slide Number Placeholder 3"/>
          <p:cNvSpPr>
            <a:spLocks noGrp="1"/>
          </p:cNvSpPr>
          <p:nvPr>
            <p:ph type="sldNum" sz="quarter" idx="12"/>
          </p:nvPr>
        </p:nvSpPr>
        <p:spPr/>
        <p:txBody>
          <a:bodyPr/>
          <a:lstStyle/>
          <a:p>
            <a:fld id="{7268A5C4-149D-4D66-BABE-E6DD2BE69C90}" type="slidenum">
              <a:rPr lang="en-US" smtClean="0"/>
              <a:pPr/>
              <a:t>26</a:t>
            </a:fld>
            <a:endParaRPr lang="en-US" dirty="0"/>
          </a:p>
        </p:txBody>
      </p:sp>
    </p:spTree>
    <p:extLst>
      <p:ext uri="{BB962C8B-B14F-4D97-AF65-F5344CB8AC3E}">
        <p14:creationId xmlns:p14="http://schemas.microsoft.com/office/powerpoint/2010/main" val="1379640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29698"/>
            <a:ext cx="8229600" cy="5336696"/>
          </a:xfrm>
        </p:spPr>
        <p:txBody>
          <a:bodyPr wrap="square">
            <a:normAutofit fontScale="92500" lnSpcReduction="10000"/>
          </a:bodyPr>
          <a:lstStyle/>
          <a:p>
            <a:pPr marL="456452" lvl="1" indent="0">
              <a:buNone/>
            </a:pPr>
            <a:endParaRPr lang="en-US" sz="2400" dirty="0" smtClean="0"/>
          </a:p>
          <a:p>
            <a:pPr>
              <a:spcBef>
                <a:spcPts val="200"/>
              </a:spcBef>
            </a:pPr>
            <a:r>
              <a:rPr lang="en-US" sz="2500" dirty="0" smtClean="0"/>
              <a:t>Takes individual addresses or a file of addresses and obtains </a:t>
            </a:r>
          </a:p>
          <a:p>
            <a:pPr marL="0" indent="0">
              <a:spcBef>
                <a:spcPts val="200"/>
              </a:spcBef>
              <a:buNone/>
            </a:pPr>
            <a:r>
              <a:rPr lang="en-US" sz="2500" dirty="0" smtClean="0"/>
              <a:t>     approximate coordinates and census Geography.</a:t>
            </a:r>
          </a:p>
          <a:p>
            <a:r>
              <a:rPr lang="en-US" sz="2500" dirty="0" smtClean="0"/>
              <a:t>Increase the maximum number of records from 1,000 to 10,000.</a:t>
            </a:r>
          </a:p>
          <a:p>
            <a:pPr>
              <a:spcBef>
                <a:spcPts val="200"/>
              </a:spcBef>
            </a:pPr>
            <a:r>
              <a:rPr lang="en-US" sz="2500" dirty="0"/>
              <a:t>Provides an </a:t>
            </a:r>
            <a:r>
              <a:rPr lang="en-US" sz="2500" dirty="0" smtClean="0"/>
              <a:t>alternate</a:t>
            </a:r>
          </a:p>
          <a:p>
            <a:pPr marL="399395" lvl="1" indent="0">
              <a:spcBef>
                <a:spcPts val="200"/>
              </a:spcBef>
              <a:buNone/>
            </a:pPr>
            <a:r>
              <a:rPr lang="en-US" sz="2500" dirty="0" smtClean="0"/>
              <a:t>path </a:t>
            </a:r>
            <a:r>
              <a:rPr lang="en-US" sz="2500" dirty="0"/>
              <a:t>for </a:t>
            </a:r>
            <a:r>
              <a:rPr lang="en-US" sz="2500" dirty="0" smtClean="0"/>
              <a:t>larger</a:t>
            </a:r>
          </a:p>
          <a:p>
            <a:pPr marL="399395" lvl="1" indent="0">
              <a:spcBef>
                <a:spcPts val="200"/>
              </a:spcBef>
              <a:buNone/>
            </a:pPr>
            <a:r>
              <a:rPr lang="en-US" sz="2500" dirty="0" smtClean="0"/>
              <a:t>governments </a:t>
            </a:r>
            <a:r>
              <a:rPr lang="en-US" sz="2500" dirty="0"/>
              <a:t>to </a:t>
            </a:r>
            <a:endParaRPr lang="en-US" sz="2500" dirty="0" smtClean="0"/>
          </a:p>
          <a:p>
            <a:pPr marL="399395" lvl="1" indent="0">
              <a:spcBef>
                <a:spcPts val="200"/>
              </a:spcBef>
              <a:buNone/>
            </a:pPr>
            <a:r>
              <a:rPr lang="en-US" sz="2500" dirty="0" smtClean="0"/>
              <a:t>submit addresses</a:t>
            </a:r>
          </a:p>
          <a:p>
            <a:pPr marL="399395" lvl="1" indent="0">
              <a:spcBef>
                <a:spcPts val="200"/>
              </a:spcBef>
              <a:buNone/>
            </a:pPr>
            <a:r>
              <a:rPr lang="en-US" sz="2500" dirty="0" smtClean="0"/>
              <a:t>to </a:t>
            </a:r>
            <a:r>
              <a:rPr lang="en-US" sz="2500" dirty="0"/>
              <a:t>be geocoded </a:t>
            </a:r>
            <a:r>
              <a:rPr lang="en-US" sz="2500" dirty="0" smtClean="0"/>
              <a:t>when </a:t>
            </a:r>
          </a:p>
          <a:p>
            <a:pPr marL="399395" lvl="1" indent="0">
              <a:spcBef>
                <a:spcPts val="200"/>
              </a:spcBef>
              <a:buNone/>
            </a:pPr>
            <a:r>
              <a:rPr lang="en-US" sz="2500" dirty="0" smtClean="0"/>
              <a:t>you have </a:t>
            </a:r>
            <a:r>
              <a:rPr lang="en-US" sz="2500" dirty="0"/>
              <a:t>an </a:t>
            </a:r>
            <a:r>
              <a:rPr lang="en-US" sz="2500" dirty="0" smtClean="0"/>
              <a:t>address list</a:t>
            </a:r>
          </a:p>
          <a:p>
            <a:pPr marL="399395" lvl="1" indent="0">
              <a:spcBef>
                <a:spcPts val="200"/>
              </a:spcBef>
              <a:buNone/>
            </a:pPr>
            <a:r>
              <a:rPr lang="en-US" sz="2500" dirty="0" smtClean="0"/>
              <a:t>that is not geocoded</a:t>
            </a:r>
          </a:p>
          <a:p>
            <a:pPr marL="399395" lvl="1" indent="0">
              <a:spcBef>
                <a:spcPts val="200"/>
              </a:spcBef>
              <a:buNone/>
            </a:pPr>
            <a:r>
              <a:rPr lang="en-US" sz="2500" dirty="0" smtClean="0"/>
              <a:t>(not </a:t>
            </a:r>
            <a:r>
              <a:rPr lang="en-US" sz="2500" dirty="0"/>
              <a:t>linked to </a:t>
            </a:r>
            <a:r>
              <a:rPr lang="en-US" sz="2500" dirty="0" smtClean="0"/>
              <a:t>points</a:t>
            </a:r>
          </a:p>
          <a:p>
            <a:pPr marL="399395" lvl="1" indent="0">
              <a:spcBef>
                <a:spcPts val="200"/>
              </a:spcBef>
              <a:buNone/>
            </a:pPr>
            <a:r>
              <a:rPr lang="en-US" sz="2500" dirty="0" smtClean="0"/>
              <a:t>or parcels </a:t>
            </a:r>
            <a:r>
              <a:rPr lang="en-US" sz="2500" dirty="0"/>
              <a:t>or any </a:t>
            </a:r>
            <a:endParaRPr lang="en-US" sz="2500" dirty="0" smtClean="0"/>
          </a:p>
          <a:p>
            <a:pPr marL="399395" lvl="1" indent="0">
              <a:spcBef>
                <a:spcPts val="200"/>
              </a:spcBef>
              <a:buNone/>
            </a:pPr>
            <a:r>
              <a:rPr lang="en-US" sz="2500" dirty="0" smtClean="0"/>
              <a:t>particular </a:t>
            </a:r>
            <a:r>
              <a:rPr lang="en-US" sz="2500" dirty="0"/>
              <a:t>location.)</a:t>
            </a:r>
          </a:p>
          <a:p>
            <a:r>
              <a:rPr lang="en-US" sz="2500" dirty="0" smtClean="0"/>
              <a:t>24 </a:t>
            </a:r>
            <a:r>
              <a:rPr lang="en-US" sz="2500" dirty="0"/>
              <a:t>hour turnaround on the </a:t>
            </a:r>
            <a:r>
              <a:rPr lang="en-US" sz="2500" dirty="0" smtClean="0"/>
              <a:t>results.</a:t>
            </a:r>
            <a:endParaRPr lang="en-US" sz="2500" dirty="0"/>
          </a:p>
          <a:p>
            <a:endParaRPr lang="en-US" sz="3700" dirty="0" smtClean="0"/>
          </a:p>
          <a:p>
            <a:pPr lvl="1"/>
            <a:endParaRPr lang="en-US" sz="2000" dirty="0"/>
          </a:p>
          <a:p>
            <a:pPr lvl="1"/>
            <a:endParaRPr lang="en-US" sz="2000" dirty="0"/>
          </a:p>
          <a:p>
            <a:pPr lvl="1"/>
            <a:endParaRPr lang="en-US" dirty="0"/>
          </a:p>
        </p:txBody>
      </p:sp>
      <p:sp>
        <p:nvSpPr>
          <p:cNvPr id="2" name="Slide Number Placeholder 1"/>
          <p:cNvSpPr>
            <a:spLocks noGrp="1"/>
          </p:cNvSpPr>
          <p:nvPr>
            <p:ph type="sldNum" sz="quarter" idx="12"/>
          </p:nvPr>
        </p:nvSpPr>
        <p:spPr/>
        <p:txBody>
          <a:bodyPr/>
          <a:lstStyle/>
          <a:p>
            <a:fld id="{7268A5C4-149D-4D66-BABE-E6DD2BE69C90}" type="slidenum">
              <a:rPr lang="en-US" smtClean="0"/>
              <a:pPr/>
              <a:t>27</a:t>
            </a:fld>
            <a:endParaRPr lang="en-US" dirty="0"/>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sharpenSoften amount="63000"/>
                    </a14:imgEffect>
                  </a14:imgLayer>
                </a14:imgProps>
              </a:ext>
            </a:extLst>
          </a:blip>
          <a:srcRect l="2112" t="20526" r="4931" b="6491"/>
          <a:stretch/>
        </p:blipFill>
        <p:spPr>
          <a:xfrm>
            <a:off x="3733800" y="2418780"/>
            <a:ext cx="5029200" cy="3352800"/>
          </a:xfrm>
          <a:prstGeom prst="rect">
            <a:avLst/>
          </a:prstGeom>
          <a:effectLst>
            <a:glow rad="63500">
              <a:schemeClr val="tx1">
                <a:alpha val="40000"/>
              </a:schemeClr>
            </a:glow>
          </a:effectLst>
        </p:spPr>
      </p:pic>
      <p:sp>
        <p:nvSpPr>
          <p:cNvPr id="10" name="Oval 9"/>
          <p:cNvSpPr/>
          <p:nvPr/>
        </p:nvSpPr>
        <p:spPr>
          <a:xfrm>
            <a:off x="5681050" y="2895600"/>
            <a:ext cx="2438400" cy="990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83478" y="187747"/>
            <a:ext cx="8723622" cy="16996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a:spcAft>
                <a:spcPts val="600"/>
              </a:spcAft>
            </a:pPr>
            <a:r>
              <a:rPr lang="en-US" sz="3600" dirty="0" smtClean="0">
                <a:solidFill>
                  <a:srgbClr val="C00000"/>
                </a:solidFill>
              </a:rPr>
              <a:t>Early Tools For LUCA Partners</a:t>
            </a:r>
          </a:p>
          <a:p>
            <a:r>
              <a:rPr lang="en-US" sz="2800" dirty="0" smtClean="0"/>
              <a:t> </a:t>
            </a:r>
            <a:r>
              <a:rPr lang="en-US" sz="2800" i="1" dirty="0" smtClean="0"/>
              <a:t>Updated </a:t>
            </a:r>
            <a:r>
              <a:rPr lang="en-US" sz="2800" i="1" dirty="0"/>
              <a:t>Census Geocoder </a:t>
            </a:r>
            <a:r>
              <a:rPr lang="en-US" sz="2800" i="1" dirty="0" smtClean="0"/>
              <a:t>Tool</a:t>
            </a:r>
            <a:endParaRPr lang="en-US" sz="2800" i="1" dirty="0"/>
          </a:p>
          <a:p>
            <a:endParaRPr lang="en-US" sz="3600" dirty="0">
              <a:solidFill>
                <a:srgbClr val="C00000"/>
              </a:solidFill>
            </a:endParaRPr>
          </a:p>
        </p:txBody>
      </p:sp>
    </p:spTree>
    <p:extLst>
      <p:ext uri="{BB962C8B-B14F-4D97-AF65-F5344CB8AC3E}">
        <p14:creationId xmlns:p14="http://schemas.microsoft.com/office/powerpoint/2010/main" val="9297098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489" y="990600"/>
            <a:ext cx="8229600" cy="5105400"/>
          </a:xfrm>
        </p:spPr>
        <p:txBody>
          <a:bodyPr>
            <a:normAutofit/>
          </a:bodyPr>
          <a:lstStyle/>
          <a:p>
            <a:pPr marL="0" indent="0" algn="ctr">
              <a:buNone/>
            </a:pPr>
            <a:r>
              <a:rPr lang="en-US" sz="3100" b="1" i="1" dirty="0" smtClean="0"/>
              <a:t>Early Address Block Count List</a:t>
            </a:r>
          </a:p>
          <a:p>
            <a:pPr lvl="1"/>
            <a:r>
              <a:rPr lang="en-US" sz="2350" dirty="0" smtClean="0"/>
              <a:t>Providing an early address block count list for partners in January 2017 (includes count of residential addresses and group quarters by block).</a:t>
            </a:r>
          </a:p>
          <a:p>
            <a:pPr lvl="1"/>
            <a:r>
              <a:rPr lang="en-US" sz="2350" dirty="0" smtClean="0"/>
              <a:t>Address Block Count lists can be linked/joined to 2016 TIGER/Line shape files.</a:t>
            </a:r>
          </a:p>
          <a:p>
            <a:pPr lvl="1"/>
            <a:endParaRPr lang="en-US" sz="2400" dirty="0" smtClean="0"/>
          </a:p>
          <a:p>
            <a:pPr marL="456452" lvl="1" indent="0">
              <a:buNone/>
            </a:pPr>
            <a:endParaRPr lang="en-US" sz="2400" dirty="0" smtClean="0"/>
          </a:p>
          <a:p>
            <a:endParaRPr lang="en-US" dirty="0"/>
          </a:p>
          <a:p>
            <a:pPr lvl="1"/>
            <a:endParaRPr lang="en-US" sz="2000" dirty="0"/>
          </a:p>
          <a:p>
            <a:pPr lvl="1"/>
            <a:endParaRPr lang="en-US" sz="2000" dirty="0"/>
          </a:p>
          <a:p>
            <a:pPr lvl="1"/>
            <a:endParaRPr lang="en-US" dirty="0"/>
          </a:p>
        </p:txBody>
      </p:sp>
      <p:sp>
        <p:nvSpPr>
          <p:cNvPr id="4" name="Title 1"/>
          <p:cNvSpPr txBox="1">
            <a:spLocks/>
          </p:cNvSpPr>
          <p:nvPr/>
        </p:nvSpPr>
        <p:spPr>
          <a:xfrm>
            <a:off x="183478" y="433946"/>
            <a:ext cx="8723622" cy="487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sz="3600" dirty="0" smtClean="0">
                <a:solidFill>
                  <a:srgbClr val="C00000"/>
                </a:solidFill>
              </a:rPr>
              <a:t>More Early Tools For LUCA Partners</a:t>
            </a:r>
            <a:endParaRPr lang="en-US" sz="3600" dirty="0">
              <a:solidFill>
                <a:srgbClr val="C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755" y="3564967"/>
            <a:ext cx="8050489" cy="2607233"/>
          </a:xfrm>
          <a:prstGeom prst="rect">
            <a:avLst/>
          </a:prstGeom>
        </p:spPr>
      </p:pic>
      <p:sp>
        <p:nvSpPr>
          <p:cNvPr id="5" name="Slide Number Placeholder 4"/>
          <p:cNvSpPr>
            <a:spLocks noGrp="1"/>
          </p:cNvSpPr>
          <p:nvPr>
            <p:ph type="sldNum" sz="quarter" idx="12"/>
          </p:nvPr>
        </p:nvSpPr>
        <p:spPr/>
        <p:txBody>
          <a:bodyPr/>
          <a:lstStyle/>
          <a:p>
            <a:fld id="{7268A5C4-149D-4D66-BABE-E6DD2BE69C90}" type="slidenum">
              <a:rPr lang="en-US" smtClean="0"/>
              <a:pPr/>
              <a:t>28</a:t>
            </a:fld>
            <a:endParaRPr lang="en-US" dirty="0"/>
          </a:p>
        </p:txBody>
      </p:sp>
    </p:spTree>
    <p:extLst>
      <p:ext uri="{BB962C8B-B14F-4D97-AF65-F5344CB8AC3E}">
        <p14:creationId xmlns:p14="http://schemas.microsoft.com/office/powerpoint/2010/main" val="3127121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59" y="0"/>
            <a:ext cx="8229600" cy="960438"/>
          </a:xfrm>
        </p:spPr>
        <p:txBody>
          <a:bodyPr>
            <a:normAutofit/>
          </a:bodyPr>
          <a:lstStyle/>
          <a:p>
            <a:r>
              <a:rPr lang="en-US" sz="4000" dirty="0" smtClean="0">
                <a:solidFill>
                  <a:srgbClr val="C00000"/>
                </a:solidFill>
                <a:latin typeface="+mj-lt"/>
              </a:rPr>
              <a:t>Preparation – Address List Formats</a:t>
            </a:r>
            <a:endParaRPr lang="en-US" sz="4000" dirty="0">
              <a:solidFill>
                <a:srgbClr val="C00000"/>
              </a:solidFill>
              <a:latin typeface="+mj-lt"/>
            </a:endParaRPr>
          </a:p>
        </p:txBody>
      </p:sp>
      <p:sp>
        <p:nvSpPr>
          <p:cNvPr id="3" name="Content Placeholder 2"/>
          <p:cNvSpPr>
            <a:spLocks noGrp="1"/>
          </p:cNvSpPr>
          <p:nvPr>
            <p:ph idx="1"/>
          </p:nvPr>
        </p:nvSpPr>
        <p:spPr>
          <a:xfrm>
            <a:off x="454958" y="980611"/>
            <a:ext cx="8229601" cy="5257555"/>
          </a:xfrm>
        </p:spPr>
        <p:txBody>
          <a:bodyPr>
            <a:normAutofit fontScale="92500" lnSpcReduction="10000"/>
          </a:bodyPr>
          <a:lstStyle/>
          <a:p>
            <a:r>
              <a:rPr lang="en-US" dirty="0" smtClean="0"/>
              <a:t>Paper</a:t>
            </a:r>
          </a:p>
          <a:p>
            <a:pPr lvl="1"/>
            <a:r>
              <a:rPr lang="en-US" dirty="0" smtClean="0"/>
              <a:t>Available to governments with 6,000 or fewer addresses.</a:t>
            </a:r>
          </a:p>
          <a:p>
            <a:pPr lvl="1"/>
            <a:r>
              <a:rPr lang="en-US" dirty="0" smtClean="0"/>
              <a:t>Legal size (8.5” x 14”) – 6 addresses per page.</a:t>
            </a:r>
          </a:p>
          <a:p>
            <a:pPr lvl="1"/>
            <a:r>
              <a:rPr lang="en-US" dirty="0" smtClean="0"/>
              <a:t>Two </a:t>
            </a:r>
            <a:r>
              <a:rPr lang="en-US" dirty="0"/>
              <a:t>sorts:</a:t>
            </a:r>
          </a:p>
          <a:p>
            <a:pPr lvl="2"/>
            <a:r>
              <a:rPr lang="en-US" sz="2200" dirty="0"/>
              <a:t>Street Name/House </a:t>
            </a:r>
            <a:r>
              <a:rPr lang="en-US" sz="2200" dirty="0" smtClean="0"/>
              <a:t>Number.</a:t>
            </a:r>
            <a:endParaRPr lang="en-US" sz="2200" dirty="0"/>
          </a:p>
          <a:p>
            <a:pPr lvl="2"/>
            <a:r>
              <a:rPr lang="en-US" sz="2200" dirty="0"/>
              <a:t>Census Tract number/Block number/Street Name/House </a:t>
            </a:r>
            <a:r>
              <a:rPr lang="en-US" sz="2200" dirty="0" smtClean="0"/>
              <a:t>Number.</a:t>
            </a:r>
            <a:endParaRPr lang="en-US" sz="2200" dirty="0"/>
          </a:p>
          <a:p>
            <a:pPr lvl="1"/>
            <a:r>
              <a:rPr lang="en-US" dirty="0" smtClean="0"/>
              <a:t>Separate </a:t>
            </a:r>
            <a:r>
              <a:rPr lang="en-US" dirty="0"/>
              <a:t>‘Add Page’</a:t>
            </a:r>
          </a:p>
          <a:p>
            <a:r>
              <a:rPr lang="en-US" dirty="0" smtClean="0"/>
              <a:t>Digital</a:t>
            </a:r>
          </a:p>
          <a:p>
            <a:pPr lvl="1"/>
            <a:r>
              <a:rPr lang="en-US" dirty="0" smtClean="0"/>
              <a:t>Available to all governments.</a:t>
            </a:r>
          </a:p>
          <a:p>
            <a:pPr lvl="1"/>
            <a:r>
              <a:rPr lang="en-US" dirty="0" smtClean="0"/>
              <a:t>Excel (.</a:t>
            </a:r>
            <a:r>
              <a:rPr lang="en-US" dirty="0" err="1" smtClean="0"/>
              <a:t>xlsx</a:t>
            </a:r>
            <a:r>
              <a:rPr lang="en-US" dirty="0" smtClean="0"/>
              <a:t>) or Comma Delimited Text (.csv) format.</a:t>
            </a:r>
          </a:p>
          <a:p>
            <a:pPr lvl="1"/>
            <a:r>
              <a:rPr lang="en-US" dirty="0" smtClean="0"/>
              <a:t>No separate ‘Add Page’.</a:t>
            </a:r>
            <a:endParaRPr lang="en-US" dirty="0"/>
          </a:p>
          <a:p>
            <a:pPr lvl="4"/>
            <a:endParaRPr lang="en-US" sz="2400" dirty="0" smtClean="0"/>
          </a:p>
        </p:txBody>
      </p:sp>
      <p:sp>
        <p:nvSpPr>
          <p:cNvPr id="4" name="Slide Number Placeholder 3"/>
          <p:cNvSpPr>
            <a:spLocks noGrp="1"/>
          </p:cNvSpPr>
          <p:nvPr>
            <p:ph type="sldNum" sz="quarter" idx="12"/>
          </p:nvPr>
        </p:nvSpPr>
        <p:spPr>
          <a:xfrm>
            <a:off x="25400" y="6492875"/>
            <a:ext cx="9144000" cy="365125"/>
          </a:xfrm>
        </p:spPr>
        <p:txBody>
          <a:bodyPr/>
          <a:lstStyle/>
          <a:p>
            <a:pPr marL="0" marR="0" lvl="0" indent="0" algn="ctr" defTabSz="912903" rtl="0" eaLnBrk="1" fontAlgn="auto" latinLnBrk="0" hangingPunct="1">
              <a:lnSpc>
                <a:spcPct val="100000"/>
              </a:lnSpc>
              <a:spcBef>
                <a:spcPts val="0"/>
              </a:spcBef>
              <a:spcAft>
                <a:spcPts val="0"/>
              </a:spcAft>
              <a:buClrTx/>
              <a:buSzTx/>
              <a:buFontTx/>
              <a:buNone/>
              <a:tabLst/>
              <a:defRPr/>
            </a:pPr>
            <a:fld id="{5212C905-FF40-4437-BDDD-7BDE312C732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2903" rtl="0" eaLnBrk="1" fontAlgn="auto" latinLnBrk="0" hangingPunct="1">
                <a:lnSpc>
                  <a:spcPct val="100000"/>
                </a:lnSpc>
                <a:spcBef>
                  <a:spcPts val="0"/>
                </a:spcBef>
                <a:spcAft>
                  <a:spcPts val="0"/>
                </a:spcAft>
                <a:buClrTx/>
                <a:buSzTx/>
                <a:buFontTx/>
                <a:buNone/>
                <a:tabLst/>
                <a:defRPr/>
              </a:pPr>
              <a:t>29</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99393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C00000"/>
                </a:solidFill>
              </a:rPr>
              <a:t>Why allocate your limited resources to Census programs?</a:t>
            </a:r>
            <a:endParaRPr lang="en-US" sz="3600" dirty="0">
              <a:solidFill>
                <a:srgbClr val="C00000"/>
              </a:solidFill>
            </a:endParaRPr>
          </a:p>
        </p:txBody>
      </p:sp>
      <p:sp>
        <p:nvSpPr>
          <p:cNvPr id="4" name="Content Placeholder 3"/>
          <p:cNvSpPr>
            <a:spLocks noGrp="1"/>
          </p:cNvSpPr>
          <p:nvPr>
            <p:ph idx="1"/>
          </p:nvPr>
        </p:nvSpPr>
        <p:spPr>
          <a:xfrm>
            <a:off x="457200" y="1620249"/>
            <a:ext cx="8229600" cy="4698413"/>
          </a:xfrm>
        </p:spPr>
        <p:txBody>
          <a:bodyPr>
            <a:normAutofit fontScale="77500" lnSpcReduction="20000"/>
          </a:bodyPr>
          <a:lstStyle/>
          <a:p>
            <a:r>
              <a:rPr lang="en-US" sz="2800" b="1" dirty="0"/>
              <a:t>Political </a:t>
            </a:r>
            <a:r>
              <a:rPr lang="en-US" sz="2800" b="1" dirty="0" smtClean="0"/>
              <a:t>Power:</a:t>
            </a:r>
            <a:endParaRPr lang="en-US" sz="2800" b="1" dirty="0"/>
          </a:p>
          <a:p>
            <a:pPr lvl="1"/>
            <a:r>
              <a:rPr lang="en-US" dirty="0"/>
              <a:t>Census is constitutionally mandated for re-apportionment of </a:t>
            </a:r>
            <a:r>
              <a:rPr lang="en-US" dirty="0" smtClean="0"/>
              <a:t>Congress.</a:t>
            </a:r>
            <a:endParaRPr lang="en-US" dirty="0"/>
          </a:p>
          <a:p>
            <a:pPr lvl="1"/>
            <a:r>
              <a:rPr lang="en-US" dirty="0"/>
              <a:t>Census results are used for Redistricting at national, state, and local levels</a:t>
            </a:r>
            <a:r>
              <a:rPr lang="en-US" dirty="0" smtClean="0"/>
              <a:t>.</a:t>
            </a:r>
          </a:p>
          <a:p>
            <a:pPr lvl="1"/>
            <a:endParaRPr lang="en-US" sz="500" dirty="0" smtClean="0"/>
          </a:p>
          <a:p>
            <a:r>
              <a:rPr lang="en-US" sz="2800" b="1" dirty="0" smtClean="0"/>
              <a:t>Informed Planning:</a:t>
            </a:r>
          </a:p>
          <a:p>
            <a:pPr lvl="1"/>
            <a:r>
              <a:rPr lang="en-US" dirty="0"/>
              <a:t>F</a:t>
            </a:r>
            <a:r>
              <a:rPr lang="en-US" dirty="0" smtClean="0"/>
              <a:t>ederal, tribal, state and local use governments use Census data in their community planning and regional development.</a:t>
            </a:r>
          </a:p>
          <a:p>
            <a:pPr lvl="1"/>
            <a:r>
              <a:rPr lang="en-US" dirty="0" smtClean="0"/>
              <a:t>Businesses and non-profits use Census statistics in their organizational decisions (e.g., where to locate, size of market, etc.)</a:t>
            </a:r>
          </a:p>
          <a:p>
            <a:pPr lvl="1"/>
            <a:endParaRPr lang="en-US" sz="500" dirty="0" smtClean="0"/>
          </a:p>
          <a:p>
            <a:r>
              <a:rPr lang="en-US" sz="2800" b="1" dirty="0" smtClean="0"/>
              <a:t>Money/Economic </a:t>
            </a:r>
            <a:r>
              <a:rPr lang="en-US" sz="2800" b="1" dirty="0"/>
              <a:t>Impact:</a:t>
            </a:r>
          </a:p>
          <a:p>
            <a:pPr lvl="1"/>
            <a:r>
              <a:rPr lang="en-US" dirty="0"/>
              <a:t>$400 Billion/year is distributed using Census numbers ($4 Trillion over the decade).</a:t>
            </a:r>
          </a:p>
          <a:p>
            <a:pPr lvl="1"/>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7268A5C4-149D-4D66-BABE-E6DD2BE69C90}" type="slidenum">
              <a:rPr lang="en-US" smtClean="0"/>
              <a:pPr/>
              <a:t>3</a:t>
            </a:fld>
            <a:endParaRPr lang="en-US" dirty="0"/>
          </a:p>
        </p:txBody>
      </p:sp>
    </p:spTree>
    <p:extLst>
      <p:ext uri="{BB962C8B-B14F-4D97-AF65-F5344CB8AC3E}">
        <p14:creationId xmlns:p14="http://schemas.microsoft.com/office/powerpoint/2010/main" val="11273707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392"/>
            <a:ext cx="8229600" cy="1143000"/>
          </a:xfrm>
        </p:spPr>
        <p:txBody>
          <a:bodyPr>
            <a:normAutofit/>
          </a:bodyPr>
          <a:lstStyle/>
          <a:p>
            <a:r>
              <a:rPr lang="en-US" sz="4000" dirty="0" smtClean="0">
                <a:solidFill>
                  <a:srgbClr val="C00000"/>
                </a:solidFill>
                <a:latin typeface="+mj-lt"/>
              </a:rPr>
              <a:t>Map Media types</a:t>
            </a:r>
            <a:endParaRPr lang="en-US" sz="4000" dirty="0">
              <a:solidFill>
                <a:srgbClr val="C00000"/>
              </a:solidFill>
              <a:latin typeface="+mj-lt"/>
            </a:endParaRPr>
          </a:p>
        </p:txBody>
      </p:sp>
      <p:sp>
        <p:nvSpPr>
          <p:cNvPr id="3" name="Content Placeholder 2"/>
          <p:cNvSpPr>
            <a:spLocks noGrp="1"/>
          </p:cNvSpPr>
          <p:nvPr>
            <p:ph idx="1"/>
          </p:nvPr>
        </p:nvSpPr>
        <p:spPr>
          <a:xfrm>
            <a:off x="152400" y="1197515"/>
            <a:ext cx="8534400" cy="4525963"/>
          </a:xfrm>
        </p:spPr>
        <p:txBody>
          <a:bodyPr>
            <a:normAutofit/>
          </a:bodyPr>
          <a:lstStyle/>
          <a:p>
            <a:pPr marL="342900" lvl="1" indent="-342900"/>
            <a:r>
              <a:rPr lang="en-US" b="1" dirty="0"/>
              <a:t>Electronic </a:t>
            </a:r>
            <a:r>
              <a:rPr lang="en-US" b="1" dirty="0" smtClean="0"/>
              <a:t>Map Media</a:t>
            </a:r>
            <a:endParaRPr lang="en-US" dirty="0" smtClean="0"/>
          </a:p>
          <a:p>
            <a:pPr marL="742950" lvl="2" indent="-342900"/>
            <a:r>
              <a:rPr lang="en-US" sz="2800" dirty="0"/>
              <a:t>Maps are provided as TIGER </a:t>
            </a:r>
            <a:r>
              <a:rPr lang="en-US" sz="2800" dirty="0" smtClean="0"/>
              <a:t>partnership shapefiles</a:t>
            </a:r>
          </a:p>
          <a:p>
            <a:pPr marL="342900" lvl="1" indent="-342900"/>
            <a:r>
              <a:rPr lang="en-US" b="1" dirty="0" smtClean="0"/>
              <a:t>Paper </a:t>
            </a:r>
            <a:r>
              <a:rPr lang="en-US" b="1" dirty="0"/>
              <a:t>Map Media</a:t>
            </a:r>
            <a:endParaRPr lang="en-US" dirty="0"/>
          </a:p>
          <a:p>
            <a:pPr marL="742950" lvl="2" indent="-342900"/>
            <a:r>
              <a:rPr lang="en-US" dirty="0" smtClean="0"/>
              <a:t>Large </a:t>
            </a:r>
            <a:r>
              <a:rPr lang="en-US" dirty="0"/>
              <a:t>format paper map(s) (36” X 42”) along with a DVD of small format (8.5” X 14”) block maps in Adobe PDF format</a:t>
            </a:r>
          </a:p>
          <a:p>
            <a:pPr marL="0" lvl="1" indent="0">
              <a:buNone/>
            </a:pPr>
            <a:endParaRPr lang="en-US" dirty="0"/>
          </a:p>
          <a:p>
            <a:pPr marL="342900" lvl="1" indent="-342900"/>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3849287"/>
            <a:ext cx="4419600" cy="2232021"/>
          </a:xfrm>
          <a:prstGeom prst="rect">
            <a:avLst/>
          </a:prstGeom>
          <a:ln>
            <a:solidFill>
              <a:schemeClr val="accent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128" y="3849287"/>
            <a:ext cx="4005072" cy="2208558"/>
          </a:xfrm>
          <a:prstGeom prst="rect">
            <a:avLst/>
          </a:prstGeom>
          <a:ln>
            <a:solidFill>
              <a:schemeClr val="accent1"/>
            </a:solidFill>
          </a:ln>
        </p:spPr>
      </p:pic>
      <p:sp>
        <p:nvSpPr>
          <p:cNvPr id="5" name="Slide Number Placeholder 4"/>
          <p:cNvSpPr>
            <a:spLocks noGrp="1"/>
          </p:cNvSpPr>
          <p:nvPr>
            <p:ph type="sldNum" sz="quarter" idx="12"/>
          </p:nvPr>
        </p:nvSpPr>
        <p:spPr/>
        <p:txBody>
          <a:bodyPr/>
          <a:lstStyle/>
          <a:p>
            <a:fld id="{7268A5C4-149D-4D66-BABE-E6DD2BE69C90}" type="slidenum">
              <a:rPr lang="en-US" smtClean="0"/>
              <a:pPr/>
              <a:t>30</a:t>
            </a:fld>
            <a:endParaRPr lang="en-US" dirty="0"/>
          </a:p>
        </p:txBody>
      </p:sp>
    </p:spTree>
    <p:extLst>
      <p:ext uri="{BB962C8B-B14F-4D97-AF65-F5344CB8AC3E}">
        <p14:creationId xmlns:p14="http://schemas.microsoft.com/office/powerpoint/2010/main" val="1471472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C00000"/>
                </a:solidFill>
              </a:rPr>
              <a:t>Geographic Update Partnership Software (GUPS</a:t>
            </a:r>
            <a:r>
              <a:rPr lang="en-US" sz="3200" dirty="0" smtClean="0">
                <a:solidFill>
                  <a:srgbClr val="C00000"/>
                </a:solidFill>
              </a:rPr>
              <a:t>)</a:t>
            </a:r>
            <a:endParaRPr lang="en-US" sz="3200" dirty="0">
              <a:solidFill>
                <a:srgbClr val="C00000"/>
              </a:solidFill>
            </a:endParaRPr>
          </a:p>
        </p:txBody>
      </p:sp>
      <p:sp>
        <p:nvSpPr>
          <p:cNvPr id="5" name="Content Placeholder 5"/>
          <p:cNvSpPr txBox="1">
            <a:spLocks/>
          </p:cNvSpPr>
          <p:nvPr/>
        </p:nvSpPr>
        <p:spPr>
          <a:xfrm>
            <a:off x="381000" y="1371600"/>
            <a:ext cx="8382000" cy="472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50" dirty="0" smtClean="0">
                <a:solidFill>
                  <a:schemeClr val="tx1"/>
                </a:solidFill>
              </a:rPr>
              <a:t>Customized Geographic Information System (GIS) software for participation in the 2020 LUCA operation.</a:t>
            </a:r>
          </a:p>
          <a:p>
            <a:r>
              <a:rPr lang="en-US" sz="2550" dirty="0" smtClean="0">
                <a:solidFill>
                  <a:schemeClr val="tx1"/>
                </a:solidFill>
              </a:rPr>
              <a:t>Designed to be usable for participants with no GIS experience, but may also be the best choice for GIS users.</a:t>
            </a:r>
          </a:p>
          <a:p>
            <a:r>
              <a:rPr lang="en-US" sz="2550" dirty="0" smtClean="0">
                <a:solidFill>
                  <a:schemeClr val="tx1"/>
                </a:solidFill>
              </a:rPr>
              <a:t>Allows for both simple and complicated reviews and edits.</a:t>
            </a:r>
          </a:p>
          <a:p>
            <a:r>
              <a:rPr lang="en-US" sz="2550" dirty="0" smtClean="0">
                <a:solidFill>
                  <a:schemeClr val="tx1"/>
                </a:solidFill>
              </a:rPr>
              <a:t>Allows participants </a:t>
            </a:r>
            <a:r>
              <a:rPr lang="en-US" sz="2550" dirty="0">
                <a:solidFill>
                  <a:schemeClr val="tx1"/>
                </a:solidFill>
              </a:rPr>
              <a:t>to add external geospatial data </a:t>
            </a:r>
            <a:r>
              <a:rPr lang="en-US" sz="2550" dirty="0" smtClean="0">
                <a:solidFill>
                  <a:schemeClr val="tx1"/>
                </a:solidFill>
              </a:rPr>
              <a:t> </a:t>
            </a:r>
            <a:r>
              <a:rPr lang="en-US" sz="2550" dirty="0">
                <a:solidFill>
                  <a:schemeClr val="tx1"/>
                </a:solidFill>
              </a:rPr>
              <a:t>(</a:t>
            </a:r>
            <a:r>
              <a:rPr lang="en-US" sz="2550" dirty="0" err="1" smtClean="0">
                <a:solidFill>
                  <a:schemeClr val="tx1"/>
                </a:solidFill>
              </a:rPr>
              <a:t>shapefiles</a:t>
            </a:r>
            <a:r>
              <a:rPr lang="en-US" sz="2550" dirty="0">
                <a:solidFill>
                  <a:schemeClr val="tx1"/>
                </a:solidFill>
              </a:rPr>
              <a:t>, geodatabases, and imagery) for comparison and update </a:t>
            </a:r>
            <a:r>
              <a:rPr lang="en-US" sz="2550" dirty="0" smtClean="0">
                <a:solidFill>
                  <a:schemeClr val="tx1"/>
                </a:solidFill>
              </a:rPr>
              <a:t>purposes.</a:t>
            </a:r>
          </a:p>
          <a:p>
            <a:r>
              <a:rPr lang="en-US" sz="2550" i="1" dirty="0" smtClean="0">
                <a:solidFill>
                  <a:srgbClr val="C00000"/>
                </a:solidFill>
              </a:rPr>
              <a:t>Quality Check/Validation Tool within GUPS assures LUCA edits are valid before submission file(s) are created.</a:t>
            </a:r>
          </a:p>
          <a:p>
            <a:r>
              <a:rPr lang="en-US" sz="2550" dirty="0" smtClean="0">
                <a:solidFill>
                  <a:schemeClr val="tx1"/>
                </a:solidFill>
              </a:rPr>
              <a:t>No internet connection required.</a:t>
            </a:r>
          </a:p>
        </p:txBody>
      </p:sp>
      <p:sp>
        <p:nvSpPr>
          <p:cNvPr id="3" name="Slide Number Placeholder 2"/>
          <p:cNvSpPr>
            <a:spLocks noGrp="1"/>
          </p:cNvSpPr>
          <p:nvPr>
            <p:ph type="sldNum" sz="quarter" idx="12"/>
          </p:nvPr>
        </p:nvSpPr>
        <p:spPr/>
        <p:txBody>
          <a:bodyPr/>
          <a:lstStyle/>
          <a:p>
            <a:fld id="{7268A5C4-149D-4D66-BABE-E6DD2BE69C90}" type="slidenum">
              <a:rPr lang="en-US" smtClean="0"/>
              <a:pPr/>
              <a:t>31</a:t>
            </a:fld>
            <a:endParaRPr lang="en-US" dirty="0"/>
          </a:p>
        </p:txBody>
      </p:sp>
    </p:spTree>
    <p:extLst>
      <p:ext uri="{BB962C8B-B14F-4D97-AF65-F5344CB8AC3E}">
        <p14:creationId xmlns:p14="http://schemas.microsoft.com/office/powerpoint/2010/main" val="1995695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Props>
              </a:ext>
            </a:extLst>
          </a:blip>
          <a:stretch>
            <a:fillRect/>
          </a:stretch>
        </p:blipFill>
        <p:spPr>
          <a:xfrm>
            <a:off x="2971800" y="1371600"/>
            <a:ext cx="5802866" cy="4764024"/>
          </a:xfrm>
          <a:prstGeom prst="rect">
            <a:avLst/>
          </a:prstGeom>
          <a:ln w="1270">
            <a:solidFill>
              <a:schemeClr val="tx1"/>
            </a:solidFill>
          </a:ln>
          <a:effectLst>
            <a:glow rad="63500">
              <a:schemeClr val="tx2">
                <a:alpha val="40000"/>
              </a:schemeClr>
            </a:glow>
          </a:effectLst>
        </p:spPr>
      </p:pic>
      <p:sp>
        <p:nvSpPr>
          <p:cNvPr id="7" name="Content Placeholder 5"/>
          <p:cNvSpPr txBox="1">
            <a:spLocks/>
          </p:cNvSpPr>
          <p:nvPr/>
        </p:nvSpPr>
        <p:spPr>
          <a:xfrm>
            <a:off x="381000" y="1353312"/>
            <a:ext cx="2590800" cy="4800600"/>
          </a:xfrm>
          <a:prstGeom prst="rect">
            <a:avLst/>
          </a:prstGeom>
          <a:solidFill>
            <a:schemeClr val="bg1">
              <a:lumMod val="85000"/>
              <a:alpha val="55000"/>
            </a:schemeClr>
          </a:solidFill>
          <a:ln w="12700">
            <a:solidFill>
              <a:schemeClr val="tx1"/>
            </a:solidFill>
          </a:ln>
          <a:effectLst>
            <a:glow rad="25400">
              <a:schemeClr val="bg1">
                <a:lumMod val="65000"/>
                <a:alpha val="40000"/>
              </a:schemeClr>
            </a:glow>
          </a:effectLst>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smtClean="0">
                <a:solidFill>
                  <a:schemeClr val="tx1"/>
                </a:solidFill>
              </a:rPr>
              <a:t>Customized Geographic Information System (GIS) software for participation in the 2020 LUCA operation.</a:t>
            </a:r>
          </a:p>
          <a:p>
            <a:r>
              <a:rPr lang="en-US" sz="1500" dirty="0" smtClean="0">
                <a:solidFill>
                  <a:schemeClr val="tx1"/>
                </a:solidFill>
              </a:rPr>
              <a:t>Designed to be usable for participants with no GIS experience, but may also be the best choice for GIS users.</a:t>
            </a:r>
          </a:p>
          <a:p>
            <a:r>
              <a:rPr lang="en-US" sz="1500" dirty="0" smtClean="0">
                <a:solidFill>
                  <a:schemeClr val="tx1"/>
                </a:solidFill>
              </a:rPr>
              <a:t>Allows for both simple and complicated reviews and edits.</a:t>
            </a:r>
          </a:p>
          <a:p>
            <a:r>
              <a:rPr lang="en-US" sz="1500" i="1" dirty="0" smtClean="0">
                <a:solidFill>
                  <a:srgbClr val="C00000"/>
                </a:solidFill>
              </a:rPr>
              <a:t>Quality Check/Validation Tool within GUPS assures LUCA edits are valid before submission file(s) are created.</a:t>
            </a:r>
          </a:p>
          <a:p>
            <a:r>
              <a:rPr lang="en-US" sz="1500" dirty="0" smtClean="0">
                <a:solidFill>
                  <a:schemeClr val="tx1"/>
                </a:solidFill>
              </a:rPr>
              <a:t>No internet connection required.</a:t>
            </a:r>
          </a:p>
        </p:txBody>
      </p:sp>
      <p:sp>
        <p:nvSpPr>
          <p:cNvPr id="2" name="Title 1"/>
          <p:cNvSpPr>
            <a:spLocks noGrp="1"/>
          </p:cNvSpPr>
          <p:nvPr>
            <p:ph type="title"/>
          </p:nvPr>
        </p:nvSpPr>
        <p:spPr>
          <a:xfrm>
            <a:off x="457200" y="146225"/>
            <a:ext cx="8229600" cy="1078912"/>
          </a:xfrm>
        </p:spPr>
        <p:txBody>
          <a:bodyPr>
            <a:noAutofit/>
          </a:bodyPr>
          <a:lstStyle/>
          <a:p>
            <a:r>
              <a:rPr lang="en-US" sz="3500" dirty="0">
                <a:solidFill>
                  <a:srgbClr val="C00000"/>
                </a:solidFill>
              </a:rPr>
              <a:t>Geographic Update Partnership Software (GUPS)</a:t>
            </a:r>
          </a:p>
        </p:txBody>
      </p:sp>
      <p:sp>
        <p:nvSpPr>
          <p:cNvPr id="3" name="Slide Number Placeholder 2"/>
          <p:cNvSpPr>
            <a:spLocks noGrp="1"/>
          </p:cNvSpPr>
          <p:nvPr>
            <p:ph type="sldNum" sz="quarter" idx="12"/>
          </p:nvPr>
        </p:nvSpPr>
        <p:spPr/>
        <p:txBody>
          <a:bodyPr/>
          <a:lstStyle/>
          <a:p>
            <a:fld id="{7268A5C4-149D-4D66-BABE-E6DD2BE69C90}" type="slidenum">
              <a:rPr lang="en-US" smtClean="0"/>
              <a:pPr/>
              <a:t>32</a:t>
            </a:fld>
            <a:endParaRPr lang="en-US" dirty="0"/>
          </a:p>
        </p:txBody>
      </p:sp>
    </p:spTree>
    <p:extLst>
      <p:ext uri="{BB962C8B-B14F-4D97-AF65-F5344CB8AC3E}">
        <p14:creationId xmlns:p14="http://schemas.microsoft.com/office/powerpoint/2010/main" val="2828837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2"/>
            <a:ext cx="8229600" cy="884238"/>
          </a:xfrm>
        </p:spPr>
        <p:txBody>
          <a:bodyPr/>
          <a:lstStyle/>
          <a:p>
            <a:r>
              <a:rPr lang="en-US" dirty="0" smtClean="0">
                <a:solidFill>
                  <a:srgbClr val="C00000"/>
                </a:solidFill>
              </a:rPr>
              <a:t>Prioritizing Your Review</a:t>
            </a:r>
            <a:endParaRPr lang="en-US" dirty="0">
              <a:solidFill>
                <a:srgbClr val="C00000"/>
              </a:solidFill>
            </a:endParaRPr>
          </a:p>
        </p:txBody>
      </p:sp>
      <p:sp>
        <p:nvSpPr>
          <p:cNvPr id="3" name="Content Placeholder 2"/>
          <p:cNvSpPr>
            <a:spLocks noGrp="1"/>
          </p:cNvSpPr>
          <p:nvPr>
            <p:ph idx="1"/>
          </p:nvPr>
        </p:nvSpPr>
        <p:spPr>
          <a:xfrm>
            <a:off x="457200" y="1143000"/>
            <a:ext cx="8229600" cy="4983177"/>
          </a:xfrm>
        </p:spPr>
        <p:txBody>
          <a:bodyPr>
            <a:normAutofit fontScale="40000" lnSpcReduction="20000"/>
          </a:bodyPr>
          <a:lstStyle/>
          <a:p>
            <a:pPr marL="0" indent="0">
              <a:buNone/>
            </a:pPr>
            <a:r>
              <a:rPr lang="en-US" sz="5900" b="1" dirty="0" smtClean="0"/>
              <a:t>When a complete review is not possible, focus your review on these areas:</a:t>
            </a:r>
          </a:p>
          <a:p>
            <a:pPr marL="0" indent="0">
              <a:buNone/>
            </a:pPr>
            <a:endParaRPr lang="en-US" sz="2100" b="1" dirty="0"/>
          </a:p>
          <a:p>
            <a:pPr>
              <a:lnSpc>
                <a:spcPct val="120000"/>
              </a:lnSpc>
            </a:pPr>
            <a:r>
              <a:rPr lang="en-US" sz="4800" dirty="0" smtClean="0"/>
              <a:t>Group quarters – College dorms, nursing homes, correctional facilities, etc.</a:t>
            </a:r>
          </a:p>
          <a:p>
            <a:pPr>
              <a:lnSpc>
                <a:spcPct val="120000"/>
              </a:lnSpc>
            </a:pPr>
            <a:r>
              <a:rPr lang="en-US" sz="4800" dirty="0" smtClean="0"/>
              <a:t>Areas of new construction.</a:t>
            </a:r>
          </a:p>
          <a:p>
            <a:pPr>
              <a:lnSpc>
                <a:spcPct val="120000"/>
              </a:lnSpc>
            </a:pPr>
            <a:r>
              <a:rPr lang="en-US" sz="4800" dirty="0" smtClean="0"/>
              <a:t>E-911 conversion areas.</a:t>
            </a:r>
          </a:p>
          <a:p>
            <a:pPr>
              <a:lnSpc>
                <a:spcPct val="120000"/>
              </a:lnSpc>
            </a:pPr>
            <a:r>
              <a:rPr lang="en-US" sz="4800" dirty="0" smtClean="0"/>
              <a:t>Single/multifamily home conversions.</a:t>
            </a:r>
          </a:p>
          <a:p>
            <a:pPr>
              <a:lnSpc>
                <a:spcPct val="120000"/>
              </a:lnSpc>
            </a:pPr>
            <a:r>
              <a:rPr lang="en-US" sz="4800" dirty="0" smtClean="0"/>
              <a:t>Warehouses converted to residential.</a:t>
            </a:r>
          </a:p>
          <a:p>
            <a:pPr>
              <a:lnSpc>
                <a:spcPct val="120000"/>
              </a:lnSpc>
            </a:pPr>
            <a:r>
              <a:rPr lang="en-US" sz="4800" dirty="0" smtClean="0"/>
              <a:t>New mobile homes.</a:t>
            </a:r>
          </a:p>
          <a:p>
            <a:pPr>
              <a:lnSpc>
                <a:spcPct val="120000"/>
              </a:lnSpc>
            </a:pPr>
            <a:r>
              <a:rPr lang="en-US" sz="4800" dirty="0" smtClean="0"/>
              <a:t>Apartment buildings with irregular/missing numbering schemes.</a:t>
            </a:r>
          </a:p>
          <a:p>
            <a:pPr>
              <a:lnSpc>
                <a:spcPct val="120000"/>
              </a:lnSpc>
            </a:pPr>
            <a:r>
              <a:rPr lang="en-US" sz="4800" dirty="0" smtClean="0"/>
              <a:t>Annexed land.</a:t>
            </a:r>
          </a:p>
          <a:p>
            <a:pPr>
              <a:lnSpc>
                <a:spcPct val="120000"/>
              </a:lnSpc>
            </a:pPr>
            <a:r>
              <a:rPr lang="en-US" sz="4800" dirty="0" smtClean="0"/>
              <a:t>Areas along governmental boundaries.</a:t>
            </a:r>
          </a:p>
          <a:p>
            <a:pPr>
              <a:lnSpc>
                <a:spcPct val="120000"/>
              </a:lnSpc>
            </a:pPr>
            <a:r>
              <a:rPr lang="en-US" sz="4800" dirty="0" smtClean="0"/>
              <a:t>Blocks with the greatest count differences between the Census Bureau’s address block count and your address block count.</a:t>
            </a:r>
          </a:p>
          <a:p>
            <a:pPr>
              <a:lnSpc>
                <a:spcPct val="120000"/>
              </a:lnSpc>
            </a:pPr>
            <a:r>
              <a:rPr lang="en-US" sz="4800" dirty="0" smtClean="0"/>
              <a:t>State and county reviewers should also focus on the </a:t>
            </a:r>
            <a:r>
              <a:rPr lang="en-US" sz="4800" dirty="0" err="1" smtClean="0"/>
              <a:t>ungeocoded</a:t>
            </a:r>
            <a:r>
              <a:rPr lang="en-US" sz="4800" dirty="0" smtClean="0"/>
              <a:t> list.</a:t>
            </a:r>
            <a:endParaRPr lang="en-US" sz="4800" dirty="0"/>
          </a:p>
        </p:txBody>
      </p:sp>
      <p:sp>
        <p:nvSpPr>
          <p:cNvPr id="4" name="Slide Number Placeholder 3"/>
          <p:cNvSpPr>
            <a:spLocks noGrp="1"/>
          </p:cNvSpPr>
          <p:nvPr>
            <p:ph type="sldNum" sz="quarter" idx="12"/>
          </p:nvPr>
        </p:nvSpPr>
        <p:spPr/>
        <p:txBody>
          <a:bodyPr/>
          <a:lstStyle/>
          <a:p>
            <a:fld id="{7268A5C4-149D-4D66-BABE-E6DD2BE69C90}" type="slidenum">
              <a:rPr lang="en-US" smtClean="0"/>
              <a:pPr/>
              <a:t>33</a:t>
            </a:fld>
            <a:endParaRPr lang="en-US" dirty="0"/>
          </a:p>
        </p:txBody>
      </p:sp>
    </p:spTree>
    <p:extLst>
      <p:ext uri="{BB962C8B-B14F-4D97-AF65-F5344CB8AC3E}">
        <p14:creationId xmlns:p14="http://schemas.microsoft.com/office/powerpoint/2010/main" val="4150635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rmAutofit/>
          </a:bodyPr>
          <a:lstStyle/>
          <a:p>
            <a:r>
              <a:rPr lang="en-US" sz="2800" dirty="0">
                <a:hlinkClick r:id="rId3"/>
              </a:rPr>
              <a:t>http://</a:t>
            </a:r>
            <a:r>
              <a:rPr lang="en-US" sz="2800" dirty="0" smtClean="0">
                <a:hlinkClick r:id="rId3"/>
              </a:rPr>
              <a:t>www.census.gov/geo/partnerships/luca.html</a:t>
            </a:r>
            <a:r>
              <a:rPr lang="en-US" sz="2800" dirty="0" smtClean="0"/>
              <a:t> </a:t>
            </a:r>
            <a:r>
              <a:rPr lang="en-US" sz="2800" dirty="0" smtClean="0">
                <a:solidFill>
                  <a:srgbClr val="FF0000"/>
                </a:solidFill>
              </a:rPr>
              <a:t>(check this website for updates)</a:t>
            </a:r>
            <a:endParaRPr lang="en-US" sz="2800" dirty="0">
              <a:solidFill>
                <a:srgbClr val="FF0000"/>
              </a:solidFill>
            </a:endParaRPr>
          </a:p>
        </p:txBody>
      </p:sp>
      <p:pic>
        <p:nvPicPr>
          <p:cNvPr id="4" name="Content Placeholder 3"/>
          <p:cNvPicPr>
            <a:picLocks noGrp="1" noChangeAspect="1"/>
          </p:cNvPicPr>
          <p:nvPr>
            <p:ph idx="1"/>
          </p:nvPr>
        </p:nvPicPr>
        <p:blipFill>
          <a:blip r:embed="rId4"/>
          <a:stretch>
            <a:fillRect/>
          </a:stretch>
        </p:blipFill>
        <p:spPr>
          <a:xfrm>
            <a:off x="1101061" y="1524000"/>
            <a:ext cx="6941878" cy="4525963"/>
          </a:xfrm>
          <a:prstGeom prst="rect">
            <a:avLst/>
          </a:prstGeom>
        </p:spPr>
      </p:pic>
      <p:sp>
        <p:nvSpPr>
          <p:cNvPr id="3" name="Slide Number Placeholder 2"/>
          <p:cNvSpPr>
            <a:spLocks noGrp="1"/>
          </p:cNvSpPr>
          <p:nvPr>
            <p:ph type="sldNum" sz="quarter" idx="12"/>
          </p:nvPr>
        </p:nvSpPr>
        <p:spPr/>
        <p:txBody>
          <a:bodyPr/>
          <a:lstStyle/>
          <a:p>
            <a:fld id="{7268A5C4-149D-4D66-BABE-E6DD2BE69C90}" type="slidenum">
              <a:rPr lang="en-US" smtClean="0"/>
              <a:pPr/>
              <a:t>34</a:t>
            </a:fld>
            <a:endParaRPr lang="en-US" dirty="0"/>
          </a:p>
        </p:txBody>
      </p:sp>
    </p:spTree>
    <p:extLst>
      <p:ext uri="{BB962C8B-B14F-4D97-AF65-F5344CB8AC3E}">
        <p14:creationId xmlns:p14="http://schemas.microsoft.com/office/powerpoint/2010/main" val="3940619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Upcoming LUCA Workshops</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7268A5C4-149D-4D66-BABE-E6DD2BE69C90}" type="slidenum">
              <a:rPr lang="en-US" smtClean="0"/>
              <a:pPr/>
              <a:t>35</a:t>
            </a:fld>
            <a:endParaRPr lang="en-US" dirty="0"/>
          </a:p>
        </p:txBody>
      </p:sp>
      <p:graphicFrame>
        <p:nvGraphicFramePr>
          <p:cNvPr id="7" name="Content Placeholder 6"/>
          <p:cNvGraphicFramePr>
            <a:graphicFrameLocks noGrp="1"/>
          </p:cNvGraphicFramePr>
          <p:nvPr>
            <p:ph idx="1"/>
            <p:extLst/>
          </p:nvPr>
        </p:nvGraphicFramePr>
        <p:xfrm>
          <a:off x="761999" y="1417636"/>
          <a:ext cx="7696200" cy="4384281"/>
        </p:xfrm>
        <a:graphic>
          <a:graphicData uri="http://schemas.openxmlformats.org/drawingml/2006/table">
            <a:tbl>
              <a:tblPr>
                <a:tableStyleId>{5C22544A-7EE6-4342-B048-85BDC9FD1C3A}</a:tableStyleId>
              </a:tblPr>
              <a:tblGrid>
                <a:gridCol w="3843847">
                  <a:extLst>
                    <a:ext uri="{9D8B030D-6E8A-4147-A177-3AD203B41FA5}">
                      <a16:colId xmlns:a16="http://schemas.microsoft.com/office/drawing/2014/main" val="364518861"/>
                    </a:ext>
                  </a:extLst>
                </a:gridCol>
                <a:gridCol w="2245080">
                  <a:extLst>
                    <a:ext uri="{9D8B030D-6E8A-4147-A177-3AD203B41FA5}">
                      <a16:colId xmlns:a16="http://schemas.microsoft.com/office/drawing/2014/main" val="3901278508"/>
                    </a:ext>
                  </a:extLst>
                </a:gridCol>
                <a:gridCol w="1607273">
                  <a:extLst>
                    <a:ext uri="{9D8B030D-6E8A-4147-A177-3AD203B41FA5}">
                      <a16:colId xmlns:a16="http://schemas.microsoft.com/office/drawing/2014/main" val="1423724017"/>
                    </a:ext>
                  </a:extLst>
                </a:gridCol>
              </a:tblGrid>
              <a:tr h="456012">
                <a:tc>
                  <a:txBody>
                    <a:bodyPr/>
                    <a:lstStyle/>
                    <a:p>
                      <a:pPr algn="ctr" fontAlgn="b"/>
                      <a:r>
                        <a:rPr lang="en-US" sz="3000" b="1" u="none" strike="noStrike" dirty="0">
                          <a:effectLst/>
                        </a:rPr>
                        <a:t>City</a:t>
                      </a:r>
                      <a:endParaRPr lang="en-US" sz="30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3000" b="1" u="none" strike="noStrike" dirty="0" smtClean="0">
                          <a:effectLst/>
                        </a:rPr>
                        <a:t>      Date</a:t>
                      </a:r>
                      <a:endParaRPr lang="en-US" sz="3000" b="1"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3000" b="1" u="none" strike="noStrike" dirty="0" smtClean="0">
                          <a:effectLst/>
                        </a:rPr>
                        <a:t>  Time</a:t>
                      </a:r>
                      <a:endParaRPr lang="en-US" sz="3000" b="1"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834462686"/>
                  </a:ext>
                </a:extLst>
              </a:tr>
              <a:tr h="435284">
                <a:tc>
                  <a:txBody>
                    <a:bodyPr/>
                    <a:lstStyle/>
                    <a:p>
                      <a:pPr algn="l" fontAlgn="b"/>
                      <a:r>
                        <a:rPr lang="en-US" sz="2400" u="none" strike="noStrike" dirty="0">
                          <a:effectLst/>
                        </a:rPr>
                        <a:t>Muscle Shoals/Florence</a:t>
                      </a:r>
                      <a:endParaRPr lang="en-US" sz="24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2400" u="none" strike="noStrike" dirty="0">
                          <a:effectLst/>
                        </a:rPr>
                        <a:t>June 12, 2017</a:t>
                      </a:r>
                      <a:endParaRPr lang="en-US" sz="24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2400" u="none" strike="noStrike" dirty="0">
                          <a:effectLst/>
                        </a:rPr>
                        <a:t>10:00 AM</a:t>
                      </a:r>
                      <a:endParaRPr lang="en-US" sz="2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35573593"/>
                  </a:ext>
                </a:extLst>
              </a:tr>
              <a:tr h="435284">
                <a:tc>
                  <a:txBody>
                    <a:bodyPr/>
                    <a:lstStyle/>
                    <a:p>
                      <a:pPr algn="l" fontAlgn="b"/>
                      <a:r>
                        <a:rPr lang="en-US" sz="2400" u="none" strike="noStrike" dirty="0">
                          <a:effectLst/>
                        </a:rPr>
                        <a:t>Huntsville</a:t>
                      </a:r>
                      <a:endParaRPr lang="en-US" sz="24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2400" u="none" strike="noStrike" dirty="0">
                          <a:effectLst/>
                        </a:rPr>
                        <a:t>June 13, 2017</a:t>
                      </a:r>
                      <a:endParaRPr lang="en-US" sz="24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2400" u="none" strike="noStrike">
                          <a:effectLst/>
                        </a:rPr>
                        <a:t>10:00 AM</a:t>
                      </a:r>
                      <a:endParaRPr lang="en-US" sz="2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389897600"/>
                  </a:ext>
                </a:extLst>
              </a:tr>
              <a:tr h="435284">
                <a:tc>
                  <a:txBody>
                    <a:bodyPr/>
                    <a:lstStyle/>
                    <a:p>
                      <a:pPr algn="l" fontAlgn="b"/>
                      <a:r>
                        <a:rPr lang="en-US" sz="2400" u="none" strike="noStrike" dirty="0">
                          <a:effectLst/>
                        </a:rPr>
                        <a:t>Birmingham</a:t>
                      </a:r>
                      <a:endParaRPr lang="en-US" sz="24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2400" u="none" strike="noStrike" dirty="0">
                          <a:effectLst/>
                        </a:rPr>
                        <a:t>June 14, 2017</a:t>
                      </a:r>
                      <a:endParaRPr lang="en-US" sz="24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2400" u="none" strike="noStrike">
                          <a:effectLst/>
                        </a:rPr>
                        <a:t>1:30 PM</a:t>
                      </a:r>
                      <a:endParaRPr lang="en-US" sz="2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782688848"/>
                  </a:ext>
                </a:extLst>
              </a:tr>
              <a:tr h="435284">
                <a:tc>
                  <a:txBody>
                    <a:bodyPr/>
                    <a:lstStyle/>
                    <a:p>
                      <a:pPr algn="l" fontAlgn="b"/>
                      <a:r>
                        <a:rPr lang="en-US" sz="2400" u="none" strike="noStrike" dirty="0">
                          <a:effectLst/>
                        </a:rPr>
                        <a:t>Gadsden</a:t>
                      </a:r>
                      <a:endParaRPr lang="en-US" sz="24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2400" u="none" strike="noStrike" dirty="0">
                          <a:effectLst/>
                        </a:rPr>
                        <a:t>June 14, 2017</a:t>
                      </a:r>
                      <a:endParaRPr lang="en-US" sz="24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2400" u="none" strike="noStrike">
                          <a:effectLst/>
                        </a:rPr>
                        <a:t>9:00 AM</a:t>
                      </a:r>
                      <a:endParaRPr lang="en-US" sz="2400" b="0" i="0" u="none" strike="noStrike">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283173661"/>
                  </a:ext>
                </a:extLst>
              </a:tr>
              <a:tr h="435284">
                <a:tc>
                  <a:txBody>
                    <a:bodyPr/>
                    <a:lstStyle/>
                    <a:p>
                      <a:pPr algn="l" fontAlgn="b"/>
                      <a:r>
                        <a:rPr lang="en-US" sz="2400" u="none" strike="noStrike" dirty="0">
                          <a:effectLst/>
                        </a:rPr>
                        <a:t>Tuscaloosa</a:t>
                      </a:r>
                      <a:endParaRPr lang="en-US" sz="24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2400" u="none" strike="noStrike" dirty="0">
                          <a:effectLst/>
                        </a:rPr>
                        <a:t>June 15, 2017</a:t>
                      </a:r>
                      <a:endParaRPr lang="en-US" sz="24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2400" u="none" strike="noStrike" dirty="0">
                          <a:effectLst/>
                        </a:rPr>
                        <a:t>10:00 AM</a:t>
                      </a:r>
                      <a:endParaRPr lang="en-US" sz="2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2851188799"/>
                  </a:ext>
                </a:extLst>
              </a:tr>
              <a:tr h="435284">
                <a:tc>
                  <a:txBody>
                    <a:bodyPr/>
                    <a:lstStyle/>
                    <a:p>
                      <a:pPr algn="l" fontAlgn="b"/>
                      <a:r>
                        <a:rPr lang="en-US" sz="2400" u="none" strike="noStrike">
                          <a:effectLst/>
                        </a:rPr>
                        <a:t>Mobile</a:t>
                      </a:r>
                      <a:endParaRPr lang="en-US" sz="24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2400" u="none" strike="noStrike" dirty="0">
                          <a:effectLst/>
                        </a:rPr>
                        <a:t>June 19, 2017</a:t>
                      </a:r>
                      <a:endParaRPr lang="en-US" sz="24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2400" u="none" strike="noStrike" dirty="0">
                          <a:effectLst/>
                        </a:rPr>
                        <a:t>10:00 AM</a:t>
                      </a:r>
                      <a:endParaRPr lang="en-US" sz="2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1159011696"/>
                  </a:ext>
                </a:extLst>
              </a:tr>
              <a:tr h="435284">
                <a:tc>
                  <a:txBody>
                    <a:bodyPr/>
                    <a:lstStyle/>
                    <a:p>
                      <a:pPr algn="l" fontAlgn="b"/>
                      <a:r>
                        <a:rPr lang="en-US" sz="2400" u="none" strike="noStrike">
                          <a:effectLst/>
                        </a:rPr>
                        <a:t>Thomasville</a:t>
                      </a:r>
                      <a:endParaRPr lang="en-US" sz="24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2400" u="none" strike="noStrike" dirty="0">
                          <a:effectLst/>
                        </a:rPr>
                        <a:t>June 20, 2017</a:t>
                      </a:r>
                      <a:endParaRPr lang="en-US" sz="24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2400" u="none" strike="noStrike" dirty="0">
                          <a:effectLst/>
                        </a:rPr>
                        <a:t>10:00 AM</a:t>
                      </a:r>
                      <a:endParaRPr lang="en-US" sz="2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4230323314"/>
                  </a:ext>
                </a:extLst>
              </a:tr>
              <a:tr h="435284">
                <a:tc>
                  <a:txBody>
                    <a:bodyPr/>
                    <a:lstStyle/>
                    <a:p>
                      <a:pPr algn="l" fontAlgn="b"/>
                      <a:r>
                        <a:rPr lang="en-US" sz="2400" u="none" strike="noStrike">
                          <a:effectLst/>
                        </a:rPr>
                        <a:t>Montgomery</a:t>
                      </a:r>
                      <a:endParaRPr lang="en-US" sz="24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2400" u="none" strike="noStrike" dirty="0">
                          <a:effectLst/>
                        </a:rPr>
                        <a:t>June 21, 2017</a:t>
                      </a:r>
                      <a:endParaRPr lang="en-US" sz="24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US" sz="2400" u="none" strike="noStrike" dirty="0">
                          <a:effectLst/>
                        </a:rPr>
                        <a:t>10:00 AM</a:t>
                      </a:r>
                      <a:endParaRPr lang="en-US" sz="2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3436197507"/>
                  </a:ext>
                </a:extLst>
              </a:tr>
              <a:tr h="435284">
                <a:tc>
                  <a:txBody>
                    <a:bodyPr/>
                    <a:lstStyle/>
                    <a:p>
                      <a:pPr algn="l" fontAlgn="b"/>
                      <a:r>
                        <a:rPr lang="en-US" sz="2400" u="none" strike="noStrike">
                          <a:effectLst/>
                        </a:rPr>
                        <a:t>Dothan</a:t>
                      </a:r>
                      <a:endParaRPr lang="en-US" sz="24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2400" u="none" strike="noStrike">
                          <a:effectLst/>
                        </a:rPr>
                        <a:t>June 22, 2017</a:t>
                      </a:r>
                      <a:endParaRPr lang="en-US" sz="2400" b="0" i="0"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US" sz="2400" u="none" strike="noStrike" dirty="0">
                          <a:effectLst/>
                        </a:rPr>
                        <a:t>10:00 AM</a:t>
                      </a:r>
                      <a:endParaRPr lang="en-US" sz="2400" b="0" i="0" u="none" strike="noStrike" dirty="0">
                        <a:solidFill>
                          <a:srgbClr val="000000"/>
                        </a:solidFill>
                        <a:effectLst/>
                        <a:latin typeface="Arial" panose="020B0604020202020204" pitchFamily="34" charset="0"/>
                      </a:endParaRPr>
                    </a:p>
                  </a:txBody>
                  <a:tcPr marL="9525" marR="9525" marT="9525" marB="0" anchor="b"/>
                </a:tc>
                <a:extLst>
                  <a:ext uri="{0D108BD9-81ED-4DB2-BD59-A6C34878D82A}">
                    <a16:rowId xmlns:a16="http://schemas.microsoft.com/office/drawing/2014/main" val="572469792"/>
                  </a:ext>
                </a:extLst>
              </a:tr>
            </a:tbl>
          </a:graphicData>
        </a:graphic>
      </p:graphicFrame>
    </p:spTree>
    <p:extLst>
      <p:ext uri="{BB962C8B-B14F-4D97-AF65-F5344CB8AC3E}">
        <p14:creationId xmlns:p14="http://schemas.microsoft.com/office/powerpoint/2010/main" val="303660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mn-lt"/>
              </a:rPr>
              <a:t>2020 Census </a:t>
            </a:r>
            <a:r>
              <a:rPr lang="en-US" dirty="0" smtClean="0">
                <a:solidFill>
                  <a:srgbClr val="C00000"/>
                </a:solidFill>
                <a:latin typeface="+mn-lt"/>
              </a:rPr>
              <a:t>LUCA</a:t>
            </a:r>
            <a:endParaRPr lang="en-US" dirty="0">
              <a:solidFill>
                <a:srgbClr val="C00000"/>
              </a:solidFill>
              <a:latin typeface="+mn-lt"/>
            </a:endParaRPr>
          </a:p>
        </p:txBody>
      </p:sp>
      <p:sp>
        <p:nvSpPr>
          <p:cNvPr id="3" name="Content Placeholder 2"/>
          <p:cNvSpPr>
            <a:spLocks noGrp="1"/>
          </p:cNvSpPr>
          <p:nvPr>
            <p:ph idx="1"/>
          </p:nvPr>
        </p:nvSpPr>
        <p:spPr>
          <a:xfrm>
            <a:off x="533400" y="1524000"/>
            <a:ext cx="8305800" cy="990600"/>
          </a:xfrm>
        </p:spPr>
        <p:txBody>
          <a:bodyPr>
            <a:noAutofit/>
          </a:bodyPr>
          <a:lstStyle/>
          <a:p>
            <a:pPr marL="0" indent="0" algn="ctr">
              <a:buNone/>
            </a:pPr>
            <a:r>
              <a:rPr lang="en-US" sz="3600" b="1" dirty="0" smtClean="0">
                <a:effectLst>
                  <a:outerShdw blurRad="38100" dist="38100" dir="2700000" algn="tl">
                    <a:srgbClr val="000000">
                      <a:alpha val="43137"/>
                    </a:srgbClr>
                  </a:outerShdw>
                </a:effectLst>
              </a:rPr>
              <a:t>Questions?</a:t>
            </a:r>
          </a:p>
          <a:p>
            <a:pPr marL="0" indent="0" algn="ctr">
              <a:buNone/>
            </a:pPr>
            <a:endParaRPr lang="en-US" sz="2000" b="1" dirty="0" smtClean="0">
              <a:effectLst>
                <a:outerShdw blurRad="38100" dist="38100" dir="2700000" algn="tl">
                  <a:srgbClr val="000000">
                    <a:alpha val="43137"/>
                  </a:srgbClr>
                </a:outerShdw>
              </a:effectLst>
            </a:endParaRPr>
          </a:p>
          <a:p>
            <a:pPr marL="0" indent="0" algn="ctr">
              <a:buNone/>
            </a:pPr>
            <a:r>
              <a:rPr lang="en-US" sz="2000" b="1" dirty="0" smtClean="0">
                <a:effectLst>
                  <a:outerShdw blurRad="38100" dist="38100" dir="2700000" algn="tl">
                    <a:srgbClr val="000000">
                      <a:alpha val="43137"/>
                    </a:srgbClr>
                  </a:outerShdw>
                </a:effectLst>
              </a:rPr>
              <a:t>Toll free LUCA Helpline: </a:t>
            </a:r>
          </a:p>
          <a:p>
            <a:pPr marL="0" indent="0" algn="ctr">
              <a:buNone/>
            </a:pPr>
            <a:r>
              <a:rPr lang="en-US" sz="2000" b="1" dirty="0" smtClean="0">
                <a:effectLst>
                  <a:outerShdw blurRad="38100" dist="38100" dir="2700000" algn="tl">
                    <a:srgbClr val="000000">
                      <a:alpha val="43137"/>
                    </a:srgbClr>
                  </a:outerShdw>
                </a:effectLst>
              </a:rPr>
              <a:t>(844) 344-0169</a:t>
            </a:r>
          </a:p>
          <a:p>
            <a:pPr marL="0" indent="0" algn="ctr">
              <a:buNone/>
            </a:pPr>
            <a:endParaRPr lang="en-US" sz="600" b="1" dirty="0" smtClean="0">
              <a:effectLst>
                <a:outerShdw blurRad="38100" dist="38100" dir="2700000" algn="tl">
                  <a:srgbClr val="000000">
                    <a:alpha val="43137"/>
                  </a:srgbClr>
                </a:outerShdw>
              </a:effectLst>
            </a:endParaRPr>
          </a:p>
          <a:p>
            <a:pPr marL="0" indent="0" algn="ctr">
              <a:buNone/>
            </a:pPr>
            <a:r>
              <a:rPr lang="en-US" sz="2000" b="1" dirty="0" smtClean="0">
                <a:effectLst>
                  <a:outerShdw blurRad="38100" dist="38100" dir="2700000" algn="tl">
                    <a:srgbClr val="000000">
                      <a:alpha val="43137"/>
                    </a:srgbClr>
                  </a:outerShdw>
                </a:effectLst>
              </a:rPr>
              <a:t>Email: </a:t>
            </a:r>
            <a:r>
              <a:rPr lang="en-US" sz="2000" b="1" dirty="0" smtClean="0">
                <a:effectLst>
                  <a:outerShdw blurRad="38100" dist="38100" dir="2700000" algn="tl">
                    <a:srgbClr val="000000">
                      <a:alpha val="43137"/>
                    </a:srgbClr>
                  </a:outerShdw>
                </a:effectLst>
                <a:hlinkClick r:id="rId3"/>
              </a:rPr>
              <a:t>GEO.2020.LUCA@census.gov</a:t>
            </a:r>
            <a:endParaRPr lang="en-US" sz="2000" b="1" dirty="0" smtClean="0">
              <a:effectLst>
                <a:outerShdw blurRad="38100" dist="38100" dir="2700000" algn="tl">
                  <a:srgbClr val="000000">
                    <a:alpha val="43137"/>
                  </a:srgbClr>
                </a:outerShdw>
              </a:effectLst>
            </a:endParaRPr>
          </a:p>
          <a:p>
            <a:pPr marL="0" indent="0" algn="ctr">
              <a:buNone/>
            </a:pPr>
            <a:endParaRPr lang="en-US" sz="600" b="1" dirty="0" smtClean="0">
              <a:effectLst>
                <a:outerShdw blurRad="38100" dist="38100" dir="2700000" algn="tl">
                  <a:srgbClr val="000000">
                    <a:alpha val="43137"/>
                  </a:srgbClr>
                </a:outerShdw>
              </a:effectLst>
            </a:endParaRPr>
          </a:p>
          <a:p>
            <a:pPr marL="0" indent="0" algn="ctr">
              <a:buNone/>
            </a:pPr>
            <a:r>
              <a:rPr lang="en-US" sz="2000" b="1" dirty="0" smtClean="0">
                <a:effectLst>
                  <a:outerShdw blurRad="38100" dist="38100" dir="2700000" algn="tl">
                    <a:srgbClr val="000000">
                      <a:alpha val="43137"/>
                    </a:srgbClr>
                  </a:outerShdw>
                </a:effectLst>
              </a:rPr>
              <a:t>Website: </a:t>
            </a:r>
            <a:r>
              <a:rPr lang="en-US" sz="2000" b="1" dirty="0" smtClean="0">
                <a:effectLst>
                  <a:outerShdw blurRad="38100" dist="38100" dir="2700000" algn="tl">
                    <a:srgbClr val="000000">
                      <a:alpha val="43137"/>
                    </a:srgbClr>
                  </a:outerShdw>
                </a:effectLst>
                <a:hlinkClick r:id="rId4"/>
              </a:rPr>
              <a:t>https</a:t>
            </a:r>
            <a:r>
              <a:rPr lang="en-US" sz="2000" b="1" dirty="0">
                <a:effectLst>
                  <a:outerShdw blurRad="38100" dist="38100" dir="2700000" algn="tl">
                    <a:srgbClr val="000000">
                      <a:alpha val="43137"/>
                    </a:srgbClr>
                  </a:outerShdw>
                </a:effectLst>
                <a:hlinkClick r:id="rId4"/>
              </a:rPr>
              <a:t>://</a:t>
            </a:r>
            <a:r>
              <a:rPr lang="en-US" sz="2000" b="1" dirty="0" smtClean="0">
                <a:effectLst>
                  <a:outerShdw blurRad="38100" dist="38100" dir="2700000" algn="tl">
                    <a:srgbClr val="000000">
                      <a:alpha val="43137"/>
                    </a:srgbClr>
                  </a:outerShdw>
                </a:effectLst>
                <a:hlinkClick r:id="rId4"/>
              </a:rPr>
              <a:t>www.census.gov/geo/partnerships/luca.html</a:t>
            </a:r>
            <a:endParaRPr lang="en-US" sz="2000" b="1" dirty="0" smtClean="0">
              <a:effectLst>
                <a:outerShdw blurRad="38100" dist="38100" dir="2700000" algn="tl">
                  <a:srgbClr val="000000">
                    <a:alpha val="43137"/>
                  </a:srgbClr>
                </a:outerShdw>
              </a:effectLst>
            </a:endParaRPr>
          </a:p>
          <a:p>
            <a:pPr marL="0" indent="0" algn="ctr">
              <a:buNone/>
            </a:pPr>
            <a:endParaRPr lang="en-US" sz="600" b="1" dirty="0" smtClean="0">
              <a:effectLst>
                <a:outerShdw blurRad="38100" dist="38100" dir="2700000" algn="tl">
                  <a:srgbClr val="000000">
                    <a:alpha val="43137"/>
                  </a:srgbClr>
                </a:outerShdw>
              </a:effectLst>
            </a:endParaRPr>
          </a:p>
          <a:p>
            <a:pPr marL="0" indent="0" algn="ctr">
              <a:buNone/>
            </a:pPr>
            <a:endParaRPr lang="en-US" sz="2000" b="1" dirty="0" smtClean="0">
              <a:effectLst>
                <a:outerShdw blurRad="38100" dist="38100" dir="2700000" algn="tl">
                  <a:srgbClr val="000000">
                    <a:alpha val="43137"/>
                  </a:srgbClr>
                </a:outerShdw>
              </a:effectLst>
            </a:endParaRPr>
          </a:p>
          <a:p>
            <a:pPr marL="0" indent="0" algn="ctr">
              <a:buNone/>
            </a:pPr>
            <a:r>
              <a:rPr lang="en-US" sz="2000" b="1" dirty="0" smtClean="0">
                <a:effectLst>
                  <a:outerShdw blurRad="38100" dist="38100" dir="2700000" algn="tl">
                    <a:srgbClr val="000000">
                      <a:alpha val="43137"/>
                    </a:srgbClr>
                  </a:outerShdw>
                </a:effectLst>
              </a:rPr>
              <a:t>Atlanta Regional Office Geography Department:  </a:t>
            </a:r>
          </a:p>
          <a:p>
            <a:pPr marL="0" indent="0" algn="ctr">
              <a:buNone/>
            </a:pPr>
            <a:r>
              <a:rPr lang="en-US" sz="2000" b="1" dirty="0" smtClean="0">
                <a:effectLst>
                  <a:outerShdw blurRad="38100" dist="38100" dir="2700000" algn="tl">
                    <a:srgbClr val="000000">
                      <a:alpha val="43137"/>
                    </a:srgbClr>
                  </a:outerShdw>
                </a:effectLst>
              </a:rPr>
              <a:t>(404) 331-1339</a:t>
            </a:r>
          </a:p>
          <a:p>
            <a:pPr marL="0" indent="0" algn="ctr">
              <a:buNone/>
            </a:pPr>
            <a:r>
              <a:rPr lang="en-US" sz="2000" b="1" dirty="0" smtClean="0">
                <a:effectLst>
                  <a:outerShdw blurRad="38100" dist="38100" dir="2700000" algn="tl">
                    <a:srgbClr val="000000">
                      <a:alpha val="43137"/>
                    </a:srgbClr>
                  </a:outerShdw>
                </a:effectLst>
              </a:rPr>
              <a:t>atlanta.geography@census.gov</a:t>
            </a:r>
          </a:p>
          <a:p>
            <a:pPr marL="0" indent="0" algn="ctr">
              <a:buNone/>
            </a:pPr>
            <a:endParaRPr lang="en-US" sz="88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5212C905-FF40-4437-BDDD-7BDE312C732D}" type="slidenum">
              <a:rPr lang="en-US" smtClean="0"/>
              <a:t>36</a:t>
            </a:fld>
            <a:endParaRPr lang="en-US"/>
          </a:p>
        </p:txBody>
      </p:sp>
    </p:spTree>
    <p:extLst>
      <p:ext uri="{BB962C8B-B14F-4D97-AF65-F5344CB8AC3E}">
        <p14:creationId xmlns:p14="http://schemas.microsoft.com/office/powerpoint/2010/main" val="10372502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12C905-FF40-4437-BDDD-7BDE312C732D}" type="slidenum">
              <a:rPr lang="en-US" smtClean="0"/>
              <a:t>4</a:t>
            </a:fld>
            <a:endParaRPr lang="en-US"/>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215705"/>
            <a:ext cx="7696200" cy="5564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285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68A5C4-149D-4D66-BABE-E6DD2BE69C90}" type="slidenum">
              <a:rPr lang="en-US" smtClean="0"/>
              <a:t>5</a:t>
            </a:fld>
            <a:endParaRPr lang="en-US" dirty="0"/>
          </a:p>
        </p:txBody>
      </p:sp>
      <p:pic>
        <p:nvPicPr>
          <p:cNvPr id="1026" name="Picture 2" descr="http://www.centerforpolitics.org/crystalball/content/images/GVS2015012902-ma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659" y="398270"/>
            <a:ext cx="7965141" cy="5621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640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txBox="1">
            <a:spLocks/>
          </p:cNvSpPr>
          <p:nvPr/>
        </p:nvSpPr>
        <p:spPr>
          <a:xfrm>
            <a:off x="304800" y="60068"/>
            <a:ext cx="8534400" cy="615553"/>
          </a:xfrm>
          <a:prstGeom prst="rect">
            <a:avLst/>
          </a:prstGeom>
        </p:spPr>
        <p:txBody>
          <a:bodyPr vert="horz" wrap="square" lIns="0" tIns="0" rIns="0" bIns="0" rtlCol="0" anchor="ctr">
            <a:spAutoFit/>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marL="12700">
              <a:spcBef>
                <a:spcPts val="25"/>
              </a:spcBef>
            </a:pPr>
            <a:r>
              <a:rPr lang="en-US" sz="4000" dirty="0" smtClean="0">
                <a:solidFill>
                  <a:srgbClr val="C00000"/>
                </a:solidFill>
                <a:latin typeface="+mj-lt"/>
                <a:cs typeface="Arial" panose="020B0604020202020204" pitchFamily="34" charset="0"/>
              </a:rPr>
              <a:t>2020 Census Design</a:t>
            </a:r>
            <a:endParaRPr lang="en-US" sz="4000" dirty="0">
              <a:solidFill>
                <a:srgbClr val="C00000"/>
              </a:solidFill>
              <a:latin typeface="+mj-lt"/>
              <a:cs typeface="Arial" panose="020B0604020202020204" pitchFamily="34" charset="0"/>
            </a:endParaRPr>
          </a:p>
        </p:txBody>
      </p:sp>
      <p:sp>
        <p:nvSpPr>
          <p:cNvPr id="3" name="Rectangle 2"/>
          <p:cNvSpPr/>
          <p:nvPr/>
        </p:nvSpPr>
        <p:spPr>
          <a:xfrm>
            <a:off x="8473649" y="6400800"/>
            <a:ext cx="26193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D60167-4931-47E6-BA6A-407CBD079E47}" type="slidenum">
              <a:rPr lang="en-US" sz="1200" b="1" spc="-10">
                <a:solidFill>
                  <a:srgbClr val="9D9E9D"/>
                </a:solidFill>
              </a:rPr>
              <a:pPr marL="0" marR="0" lvl="0" indent="0" algn="l" defTabSz="914400" rtl="0" eaLnBrk="1" fontAlgn="auto" latinLnBrk="0" hangingPunct="1">
                <a:lnSpc>
                  <a:spcPct val="100000"/>
                </a:lnSpc>
                <a:spcBef>
                  <a:spcPts val="0"/>
                </a:spcBef>
                <a:spcAft>
                  <a:spcPts val="0"/>
                </a:spcAft>
                <a:buClrTx/>
                <a:buSzTx/>
                <a:buFontTx/>
                <a:buNone/>
                <a:tabLst/>
                <a:defRPr/>
              </a:pPr>
              <a:t>6</a:t>
            </a:fld>
            <a:endParaRPr lang="en-US" sz="1200" dirty="0"/>
          </a:p>
        </p:txBody>
      </p:sp>
      <p:pic>
        <p:nvPicPr>
          <p:cNvPr id="5" name="Picture 2" descr="H:\Operational Plan\Slide Deck Library\Slide decks\7-1 to 7-15\Modernizing Census graphic_v6.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3999" cy="5334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4"/>
          <p:cNvSpPr>
            <a:spLocks noGrp="1"/>
          </p:cNvSpPr>
          <p:nvPr>
            <p:ph type="sldNum" sz="quarter" idx="12"/>
          </p:nvPr>
        </p:nvSpPr>
        <p:spPr>
          <a:xfrm>
            <a:off x="-5081" y="6400800"/>
            <a:ext cx="9149080" cy="431146"/>
          </a:xfrm>
        </p:spPr>
        <p:txBody>
          <a:bodyPr/>
          <a:lstStyle/>
          <a:p>
            <a:r>
              <a:rPr lang="en-US" dirty="0" smtClean="0"/>
              <a:t>4</a:t>
            </a:r>
            <a:endParaRPr lang="en-US" dirty="0"/>
          </a:p>
        </p:txBody>
      </p:sp>
    </p:spTree>
    <p:extLst>
      <p:ext uri="{BB962C8B-B14F-4D97-AF65-F5344CB8AC3E}">
        <p14:creationId xmlns:p14="http://schemas.microsoft.com/office/powerpoint/2010/main" val="760398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338" y="17585"/>
            <a:ext cx="8229600" cy="1143000"/>
          </a:xfrm>
        </p:spPr>
        <p:txBody>
          <a:bodyPr>
            <a:noAutofit/>
          </a:bodyPr>
          <a:lstStyle/>
          <a:p>
            <a:r>
              <a:rPr lang="en-US" sz="4000" dirty="0" smtClean="0">
                <a:solidFill>
                  <a:srgbClr val="C00000"/>
                </a:solidFill>
                <a:latin typeface="+mj-lt"/>
              </a:rPr>
              <a:t>Address List Maintenance 2010 - 2020</a:t>
            </a:r>
            <a:endParaRPr lang="en-US" sz="4000" dirty="0">
              <a:solidFill>
                <a:srgbClr val="C00000"/>
              </a:solidFill>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78736218"/>
              </p:ext>
            </p:extLst>
          </p:nvPr>
        </p:nvGraphicFramePr>
        <p:xfrm>
          <a:off x="451338" y="990600"/>
          <a:ext cx="8229600" cy="4678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rot="16200000">
            <a:off x="-611760" y="4169712"/>
            <a:ext cx="2649416" cy="523220"/>
          </a:xfrm>
          <a:prstGeom prst="rect">
            <a:avLst/>
          </a:prstGeom>
          <a:noFill/>
        </p:spPr>
        <p:txBody>
          <a:bodyPr wrap="square" lIns="91440" tIns="45720" rIns="91440" bIns="45720">
            <a:spAutoFit/>
          </a:bodyPr>
          <a:lstStyle/>
          <a:p>
            <a:pPr algn="ctr"/>
            <a:r>
              <a:rPr lang="en-US" sz="2800" b="1" cap="all" dirty="0" smtClean="0">
                <a:ln w="9000" cmpd="sng">
                  <a:solidFill>
                    <a:schemeClr val="accent4">
                      <a:shade val="50000"/>
                      <a:satMod val="120000"/>
                    </a:schemeClr>
                  </a:solidFill>
                  <a:prstDash val="solid"/>
                </a:ln>
                <a:solidFill>
                  <a:srgbClr val="C00000"/>
                </a:solidFill>
                <a:effectLst/>
              </a:rPr>
              <a:t>2010 Census</a:t>
            </a:r>
            <a:endParaRPr lang="en-US" sz="2800" b="1" cap="all" dirty="0">
              <a:ln w="9000" cmpd="sng">
                <a:solidFill>
                  <a:schemeClr val="accent4">
                    <a:shade val="50000"/>
                    <a:satMod val="120000"/>
                  </a:schemeClr>
                </a:solidFill>
                <a:prstDash val="solid"/>
              </a:ln>
              <a:solidFill>
                <a:srgbClr val="C00000"/>
              </a:solidFill>
              <a:effectLst/>
            </a:endParaRPr>
          </a:p>
        </p:txBody>
      </p:sp>
      <p:sp>
        <p:nvSpPr>
          <p:cNvPr id="8" name="Rectangle 7"/>
          <p:cNvSpPr/>
          <p:nvPr/>
        </p:nvSpPr>
        <p:spPr>
          <a:xfrm rot="16200000">
            <a:off x="7023214" y="4169711"/>
            <a:ext cx="2173993" cy="523220"/>
          </a:xfrm>
          <a:prstGeom prst="rect">
            <a:avLst/>
          </a:prstGeom>
          <a:noFill/>
        </p:spPr>
        <p:txBody>
          <a:bodyPr wrap="none" lIns="91440" tIns="45720" rIns="91440" bIns="45720">
            <a:spAutoFit/>
          </a:bodyPr>
          <a:lstStyle/>
          <a:p>
            <a:pPr algn="ctr"/>
            <a:r>
              <a:rPr lang="en-US" sz="2800" b="1" cap="all" dirty="0" smtClean="0">
                <a:ln w="9000" cmpd="sng">
                  <a:solidFill>
                    <a:schemeClr val="accent4">
                      <a:shade val="50000"/>
                      <a:satMod val="120000"/>
                    </a:schemeClr>
                  </a:solidFill>
                  <a:prstDash val="solid"/>
                </a:ln>
                <a:solidFill>
                  <a:srgbClr val="C00000"/>
                </a:solidFill>
                <a:effectLst/>
              </a:rPr>
              <a:t>2020 Census</a:t>
            </a:r>
            <a:endParaRPr lang="en-US" sz="2800" b="1" cap="all" dirty="0">
              <a:ln w="9000" cmpd="sng">
                <a:solidFill>
                  <a:schemeClr val="accent4">
                    <a:shade val="50000"/>
                    <a:satMod val="120000"/>
                  </a:schemeClr>
                </a:solidFill>
                <a:prstDash val="solid"/>
              </a:ln>
              <a:solidFill>
                <a:srgbClr val="C00000"/>
              </a:solidFill>
              <a:effectLst/>
            </a:endParaRPr>
          </a:p>
        </p:txBody>
      </p:sp>
      <p:sp>
        <p:nvSpPr>
          <p:cNvPr id="7" name="Slide Number Placeholder 4"/>
          <p:cNvSpPr>
            <a:spLocks noGrp="1"/>
          </p:cNvSpPr>
          <p:nvPr>
            <p:ph type="sldNum" sz="quarter" idx="12"/>
          </p:nvPr>
        </p:nvSpPr>
        <p:spPr>
          <a:xfrm>
            <a:off x="35560" y="6412451"/>
            <a:ext cx="9144000" cy="435389"/>
          </a:xfrm>
        </p:spPr>
        <p:txBody>
          <a:bodyPr/>
          <a:lstStyle/>
          <a:p>
            <a:r>
              <a:rPr lang="en-US" dirty="0" smtClean="0"/>
              <a:t>5</a:t>
            </a:r>
            <a:endParaRPr lang="en-US" dirty="0"/>
          </a:p>
        </p:txBody>
      </p:sp>
    </p:spTree>
    <p:extLst>
      <p:ext uri="{BB962C8B-B14F-4D97-AF65-F5344CB8AC3E}">
        <p14:creationId xmlns:p14="http://schemas.microsoft.com/office/powerpoint/2010/main" val="2108809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4000" dirty="0">
                <a:solidFill>
                  <a:srgbClr val="C00000"/>
                </a:solidFill>
              </a:rPr>
              <a:t>What is the Local Update of Census Addresses Operation (LUCA)?</a:t>
            </a:r>
          </a:p>
        </p:txBody>
      </p:sp>
      <p:sp>
        <p:nvSpPr>
          <p:cNvPr id="4" name="Content Placeholder 3"/>
          <p:cNvSpPr>
            <a:spLocks noGrp="1"/>
          </p:cNvSpPr>
          <p:nvPr>
            <p:ph idx="1"/>
          </p:nvPr>
        </p:nvSpPr>
        <p:spPr>
          <a:xfrm>
            <a:off x="457200" y="2255837"/>
            <a:ext cx="8229600" cy="3611563"/>
          </a:xfrm>
        </p:spPr>
        <p:txBody>
          <a:bodyPr>
            <a:normAutofit fontScale="92500" lnSpcReduction="10000"/>
          </a:bodyPr>
          <a:lstStyle/>
          <a:p>
            <a:r>
              <a:rPr lang="en-US" sz="3000" dirty="0" smtClean="0"/>
              <a:t>Authorized </a:t>
            </a:r>
            <a:r>
              <a:rPr lang="en-US" sz="3000" dirty="0"/>
              <a:t>by the </a:t>
            </a:r>
            <a:r>
              <a:rPr lang="en-US" altLang="en-US" sz="3000" dirty="0">
                <a:latin typeface="Calibri" panose="020F0502020204030204" pitchFamily="34" charset="0"/>
                <a:hlinkClick r:id="rId3"/>
              </a:rPr>
              <a:t>Census Address List Improvement Act of 1994 (Public Law 103-430</a:t>
            </a:r>
            <a:r>
              <a:rPr lang="en-US" altLang="en-US" sz="3000" dirty="0" smtClean="0">
                <a:latin typeface="Calibri" panose="020F0502020204030204" pitchFamily="34" charset="0"/>
                <a:hlinkClick r:id="rId3"/>
              </a:rPr>
              <a:t>)</a:t>
            </a:r>
            <a:r>
              <a:rPr lang="en-US" altLang="en-US" sz="3000" dirty="0" smtClean="0">
                <a:latin typeface="Calibri" panose="020F0502020204030204" pitchFamily="34" charset="0"/>
              </a:rPr>
              <a:t>.</a:t>
            </a:r>
          </a:p>
          <a:p>
            <a:endParaRPr lang="en-US" sz="900" dirty="0"/>
          </a:p>
          <a:p>
            <a:r>
              <a:rPr lang="en-US" sz="3000" dirty="0" smtClean="0"/>
              <a:t>2020 </a:t>
            </a:r>
            <a:r>
              <a:rPr lang="en-US" sz="3000" dirty="0"/>
              <a:t>Decennial Census voluntary geographic partnership </a:t>
            </a:r>
            <a:r>
              <a:rPr lang="en-US" sz="3000" dirty="0" smtClean="0"/>
              <a:t>operation.</a:t>
            </a:r>
          </a:p>
          <a:p>
            <a:endParaRPr lang="en-US" sz="900" dirty="0"/>
          </a:p>
          <a:p>
            <a:r>
              <a:rPr lang="en-US" sz="3000" dirty="0" smtClean="0"/>
              <a:t>The one and only </a:t>
            </a:r>
            <a:r>
              <a:rPr lang="en-US" sz="3000" dirty="0"/>
              <a:t>opportunity for tribal, state, and local governments to review and update the Census Bureau’s Address List for residential </a:t>
            </a:r>
            <a:r>
              <a:rPr lang="en-US" sz="3000" dirty="0" smtClean="0"/>
              <a:t>addresses and group quarters.</a:t>
            </a:r>
            <a:endParaRPr lang="en-US" sz="3000" dirty="0"/>
          </a:p>
        </p:txBody>
      </p:sp>
      <p:sp>
        <p:nvSpPr>
          <p:cNvPr id="3" name="Slide Number Placeholder 2"/>
          <p:cNvSpPr>
            <a:spLocks noGrp="1"/>
          </p:cNvSpPr>
          <p:nvPr>
            <p:ph type="sldNum" sz="quarter" idx="12"/>
          </p:nvPr>
        </p:nvSpPr>
        <p:spPr/>
        <p:txBody>
          <a:bodyPr/>
          <a:lstStyle/>
          <a:p>
            <a:fld id="{7268A5C4-149D-4D66-BABE-E6DD2BE69C90}" type="slidenum">
              <a:rPr lang="en-US" smtClean="0"/>
              <a:pPr/>
              <a:t>8</a:t>
            </a:fld>
            <a:endParaRPr lang="en-US" dirty="0"/>
          </a:p>
        </p:txBody>
      </p:sp>
    </p:spTree>
    <p:extLst>
      <p:ext uri="{BB962C8B-B14F-4D97-AF65-F5344CB8AC3E}">
        <p14:creationId xmlns:p14="http://schemas.microsoft.com/office/powerpoint/2010/main" val="1638813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7200" y="1600200"/>
            <a:ext cx="4038600" cy="4038599"/>
          </a:xfrm>
          <a:prstGeom prst="rect">
            <a:avLst/>
          </a:prstGeom>
        </p:spPr>
        <p:txBody>
          <a:bodyPr vert="horz" lIns="91291" tIns="45646" rIns="91291" bIns="45646" rtlCol="0">
            <a:normAutofit fontScale="25000" lnSpcReduction="20000"/>
          </a:bodyPr>
          <a:lstStyle>
            <a:lvl1pPr marL="342339" indent="-342339" algn="l" defTabSz="912903"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1734" indent="-285282" algn="l" defTabSz="912903"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1131" indent="-228229" algn="l" defTabSz="912903"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597583" indent="-228229" algn="l" defTabSz="912903"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4033" indent="-228229" algn="l" defTabSz="912903"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0487" indent="-228229" algn="l" defTabSz="9129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6940" indent="-228229" algn="l" defTabSz="9129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3391" indent="-228229" algn="l" defTabSz="9129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79841" indent="-228229" algn="l" defTabSz="91290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en-US" sz="7200" dirty="0" smtClean="0"/>
              <a:t>Before we count people, we need an accurate list of the living quarters where we need to count them.</a:t>
            </a:r>
          </a:p>
          <a:p>
            <a:pPr>
              <a:spcBef>
                <a:spcPts val="0"/>
              </a:spcBef>
            </a:pPr>
            <a:endParaRPr lang="en-US" sz="7200" dirty="0" smtClean="0"/>
          </a:p>
          <a:p>
            <a:pPr>
              <a:spcBef>
                <a:spcPts val="0"/>
              </a:spcBef>
            </a:pPr>
            <a:r>
              <a:rPr lang="en-US" sz="7200" dirty="0" smtClean="0"/>
              <a:t>LUCA improves the Census Bureau’s Address List.</a:t>
            </a:r>
          </a:p>
          <a:p>
            <a:pPr>
              <a:spcBef>
                <a:spcPts val="0"/>
              </a:spcBef>
            </a:pPr>
            <a:endParaRPr lang="en-US" sz="7200" dirty="0" smtClean="0"/>
          </a:p>
          <a:p>
            <a:pPr>
              <a:spcBef>
                <a:spcPts val="0"/>
              </a:spcBef>
            </a:pPr>
            <a:r>
              <a:rPr lang="en-US" sz="7200" dirty="0" smtClean="0"/>
              <a:t>Local Governments are almost always the best source of address data (GIS, E911, Property Tax Assessors, and/or Utility Services, etc...).</a:t>
            </a:r>
          </a:p>
          <a:p>
            <a:pPr>
              <a:spcBef>
                <a:spcPts val="0"/>
              </a:spcBef>
            </a:pPr>
            <a:endParaRPr lang="en-US" sz="7200" dirty="0" smtClean="0"/>
          </a:p>
          <a:p>
            <a:pPr>
              <a:spcBef>
                <a:spcPts val="0"/>
              </a:spcBef>
            </a:pPr>
            <a:r>
              <a:rPr lang="en-US" sz="7200" dirty="0" smtClean="0"/>
              <a:t>The accuracy and completeness of the address list is critical to the success of the Census.</a:t>
            </a:r>
          </a:p>
          <a:p>
            <a:pPr>
              <a:spcBef>
                <a:spcPts val="0"/>
              </a:spcBef>
            </a:pPr>
            <a:endParaRPr lang="en-US" sz="7200" dirty="0" smtClean="0"/>
          </a:p>
          <a:p>
            <a:pPr>
              <a:spcBef>
                <a:spcPts val="0"/>
              </a:spcBef>
            </a:pPr>
            <a:r>
              <a:rPr lang="en-US" sz="7200" dirty="0" smtClean="0"/>
              <a:t>An accurate Address List leads to an </a:t>
            </a:r>
            <a:r>
              <a:rPr lang="en-US" sz="7200" dirty="0"/>
              <a:t>a</a:t>
            </a:r>
            <a:r>
              <a:rPr lang="en-US" sz="7200" dirty="0" smtClean="0"/>
              <a:t>ccurate Population Count.</a:t>
            </a:r>
          </a:p>
          <a:p>
            <a:pPr marL="0" indent="0">
              <a:buFont typeface="Wingdings" panose="05000000000000000000" pitchFamily="2" charset="2"/>
              <a:buNone/>
            </a:pPr>
            <a:endParaRPr lang="en-US" dirty="0"/>
          </a:p>
        </p:txBody>
      </p:sp>
      <p:pic>
        <p:nvPicPr>
          <p:cNvPr id="8" name="Picture 2" descr="C:\Users\hritz001\AppData\Local\Microsoft\Windows\Temporary Internet Files\Content.IE5\42AAQAQO\luca_flyer_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431290"/>
            <a:ext cx="3620072" cy="469487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274638"/>
            <a:ext cx="8229600" cy="1143000"/>
          </a:xfrm>
          <a:prstGeom prst="rect">
            <a:avLst/>
          </a:prstGeom>
        </p:spPr>
        <p:txBody>
          <a:bodyPr vert="horz" lIns="91291" tIns="45646" rIns="91291" bIns="45646" rtlCol="0" anchor="ctr">
            <a:normAutofit fontScale="90000" lnSpcReduction="20000"/>
          </a:bodyPr>
          <a:lstStyle>
            <a:lvl1pPr algn="ctr" defTabSz="912903"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r>
              <a:rPr lang="en-US" dirty="0" smtClean="0">
                <a:solidFill>
                  <a:srgbClr val="C00000"/>
                </a:solidFill>
                <a:latin typeface="+mj-lt"/>
              </a:rPr>
              <a:t>Why LUCA Is </a:t>
            </a:r>
            <a:r>
              <a:rPr lang="en-US" dirty="0">
                <a:solidFill>
                  <a:srgbClr val="C00000"/>
                </a:solidFill>
                <a:latin typeface="+mj-lt"/>
              </a:rPr>
              <a:t>A</a:t>
            </a:r>
            <a:r>
              <a:rPr lang="en-US" dirty="0" smtClean="0">
                <a:solidFill>
                  <a:srgbClr val="C00000"/>
                </a:solidFill>
                <a:latin typeface="+mj-lt"/>
              </a:rPr>
              <a:t> Critical Component For An Accurate 2020 Census</a:t>
            </a:r>
            <a:endParaRPr lang="en-US" dirty="0">
              <a:solidFill>
                <a:srgbClr val="C00000"/>
              </a:solidFill>
              <a:latin typeface="+mj-lt"/>
            </a:endParaRPr>
          </a:p>
        </p:txBody>
      </p:sp>
      <p:sp>
        <p:nvSpPr>
          <p:cNvPr id="2" name="Slide Number Placeholder 1"/>
          <p:cNvSpPr>
            <a:spLocks noGrp="1"/>
          </p:cNvSpPr>
          <p:nvPr>
            <p:ph type="sldNum" sz="quarter" idx="12"/>
          </p:nvPr>
        </p:nvSpPr>
        <p:spPr/>
        <p:txBody>
          <a:bodyPr/>
          <a:lstStyle/>
          <a:p>
            <a:fld id="{7268A5C4-149D-4D66-BABE-E6DD2BE69C90}" type="slidenum">
              <a:rPr lang="en-US" smtClean="0"/>
              <a:pPr/>
              <a:t>9</a:t>
            </a:fld>
            <a:endParaRPr lang="en-US" dirty="0"/>
          </a:p>
        </p:txBody>
      </p:sp>
    </p:spTree>
    <p:extLst>
      <p:ext uri="{BB962C8B-B14F-4D97-AF65-F5344CB8AC3E}">
        <p14:creationId xmlns:p14="http://schemas.microsoft.com/office/powerpoint/2010/main" val="116534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External_General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xternal_General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a4bbc449-d896-420c-b8eb-2273e17b9761">Materials</Document_x0020_Type>
    <PMR_x0020_Date xmlns="a4bbc449-d896-420c-b8eb-2273e17b9761">2016-01-22T05:00:00+00:00</PMR_x0020_Date>
  </documentManagement>
</p:properties>
</file>

<file path=customXml/item2.xml><?xml version="1.0" encoding="utf-8"?>
<?mso-contentType ?>
<spe:Receivers xmlns:spe="http://schemas.microsoft.com/sharepoint/events">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8/19/2014 9:07:24 PM</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8/19/2014 9:07:24 PM</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8/19/2014 9:07:24 PM</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3CBBD061CADB34BB1DCC37B4DD98FE4" ma:contentTypeVersion="43" ma:contentTypeDescription="Create a new document." ma:contentTypeScope="" ma:versionID="e6ac2896780be3be05ce6bacffbafca8">
  <xsd:schema xmlns:xsd="http://www.w3.org/2001/XMLSchema" xmlns:xs="http://www.w3.org/2001/XMLSchema" xmlns:p="http://schemas.microsoft.com/office/2006/metadata/properties" xmlns:ns2="a4bbc449-d896-420c-b8eb-2273e17b9761" targetNamespace="http://schemas.microsoft.com/office/2006/metadata/properties" ma:root="true" ma:fieldsID="d69f5d4162d6d156ae67676a2f5e3ed6" ns2:_="">
    <xsd:import namespace="a4bbc449-d896-420c-b8eb-2273e17b9761"/>
    <xsd:element name="properties">
      <xsd:complexType>
        <xsd:sequence>
          <xsd:element name="documentManagement">
            <xsd:complexType>
              <xsd:all>
                <xsd:element ref="ns2:Document_x0020_Type"/>
                <xsd:element ref="ns2:PMR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bbc449-d896-420c-b8eb-2273e17b9761" elementFormDefault="qualified">
    <xsd:import namespace="http://schemas.microsoft.com/office/2006/documentManagement/types"/>
    <xsd:import namespace="http://schemas.microsoft.com/office/infopath/2007/PartnerControls"/>
    <xsd:element name="Document_x0020_Type" ma:index="1" ma:displayName="Document Type" ma:description="PMR Planning" ma:format="Dropdown" ma:internalName="Document_x0020_Type">
      <xsd:simpleType>
        <xsd:restriction base="dms:Choice">
          <xsd:enumeration value="Materials"/>
          <xsd:enumeration value="Logistics"/>
          <xsd:enumeration value="Meeting Notes"/>
          <xsd:enumeration value="Lessons Learned"/>
          <xsd:enumeration value="Roles &amp; Responsibilities"/>
          <xsd:enumeration value="PMR Presentation Templates"/>
          <xsd:enumeration value="Procedures"/>
          <xsd:enumeration value="Emails"/>
          <xsd:enumeration value="Conference Rooms"/>
        </xsd:restriction>
      </xsd:simpleType>
    </xsd:element>
    <xsd:element name="PMR_x0020_Date" ma:index="9" nillable="true" ma:displayName="PMR Date" ma:format="DateOnly" ma:internalName="PMR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CC78BC-2B66-4359-9158-7C43C4126276}">
  <ds:schemaRefs>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a4bbc449-d896-420c-b8eb-2273e17b9761"/>
    <ds:schemaRef ds:uri="http://purl.org/dc/dcmitype/"/>
  </ds:schemaRefs>
</ds:datastoreItem>
</file>

<file path=customXml/itemProps2.xml><?xml version="1.0" encoding="utf-8"?>
<ds:datastoreItem xmlns:ds="http://schemas.openxmlformats.org/officeDocument/2006/customXml" ds:itemID="{AF0988D5-A000-4C1C-8C6F-89C123869DB9}">
  <ds:schemaRefs>
    <ds:schemaRef ds:uri="http://schemas.microsoft.com/sharepoint/events"/>
  </ds:schemaRefs>
</ds:datastoreItem>
</file>

<file path=customXml/itemProps3.xml><?xml version="1.0" encoding="utf-8"?>
<ds:datastoreItem xmlns:ds="http://schemas.openxmlformats.org/officeDocument/2006/customXml" ds:itemID="{ACBA937B-C2AD-4D2E-8703-93DD3F056D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bbc449-d896-420c-b8eb-2273e17b97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C7F5AD6-92DD-4D26-970C-994C2E4A32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9896</TotalTime>
  <Words>6172</Words>
  <Application>Microsoft Office PowerPoint</Application>
  <PresentationFormat>On-screen Show (4:3)</PresentationFormat>
  <Paragraphs>567</Paragraphs>
  <Slides>36</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Calibri</vt:lpstr>
      <vt:lpstr>Times New Roman</vt:lpstr>
      <vt:lpstr>Wingdings</vt:lpstr>
      <vt:lpstr>External_General_Basic</vt:lpstr>
      <vt:lpstr>1_External_General_Basic</vt:lpstr>
      <vt:lpstr>PowerPoint Presentation</vt:lpstr>
      <vt:lpstr>Agenda</vt:lpstr>
      <vt:lpstr>Why allocate your limited resources to Census programs?</vt:lpstr>
      <vt:lpstr>PowerPoint Presentation</vt:lpstr>
      <vt:lpstr>PowerPoint Presentation</vt:lpstr>
      <vt:lpstr>PowerPoint Presentation</vt:lpstr>
      <vt:lpstr>Address List Maintenance 2010 - 2020</vt:lpstr>
      <vt:lpstr>What is the Local Update of Census Addresses Operation (LUCA)?</vt:lpstr>
      <vt:lpstr>PowerPoint Presentation</vt:lpstr>
      <vt:lpstr>What’s New for LUCA 2020</vt:lpstr>
      <vt:lpstr>Confidentiality and Security</vt:lpstr>
      <vt:lpstr>Counties in AL = 67  # in LUCA2010 = 25   37% of AL counties participated in LUCA for 2010.</vt:lpstr>
      <vt:lpstr>Cities in AL = 461 (does not include CDPs)  # in LUCA2010 = 137   30% of AL cities participated in LUCA for 2010.</vt:lpstr>
      <vt:lpstr>For all areas in white, there was no local review of the Census address list for the 2010 Census.</vt:lpstr>
      <vt:lpstr>Geographic Support System  (GSS) Program </vt:lpstr>
      <vt:lpstr>PowerPoint Presentation</vt:lpstr>
      <vt:lpstr>PowerPoint Presentation</vt:lpstr>
      <vt:lpstr>Boundary and Annexation Survey (BAS)</vt:lpstr>
      <vt:lpstr>2020 Participant Statistical Areas Program  (PSAP)</vt:lpstr>
      <vt:lpstr>2020 Participant Statistical Areas Program (PSAP) “Plan” New for 2020</vt:lpstr>
      <vt:lpstr>2020 Participant Statistical Areas Program (PSAP) Participation Options &amp; Schedule</vt:lpstr>
      <vt:lpstr>LUCA Timeline</vt:lpstr>
      <vt:lpstr>Preparing For LUCA 120 Day Review Period</vt:lpstr>
      <vt:lpstr>Assembling Your LUCA Team</vt:lpstr>
      <vt:lpstr>Assembling Your LUCA Team Continued</vt:lpstr>
      <vt:lpstr>Assembling Your LUCA Team Continued</vt:lpstr>
      <vt:lpstr>PowerPoint Presentation</vt:lpstr>
      <vt:lpstr>PowerPoint Presentation</vt:lpstr>
      <vt:lpstr>Preparation – Address List Formats</vt:lpstr>
      <vt:lpstr>Map Media types</vt:lpstr>
      <vt:lpstr>Geographic Update Partnership Software (GUPS)</vt:lpstr>
      <vt:lpstr>Geographic Update Partnership Software (GUPS)</vt:lpstr>
      <vt:lpstr>Prioritizing Your Review</vt:lpstr>
      <vt:lpstr>http://www.census.gov/geo/partnerships/luca.html (check this website for updates)</vt:lpstr>
      <vt:lpstr>Upcoming LUCA Workshops</vt:lpstr>
      <vt:lpstr>2020 Census LUCA</vt:lpstr>
    </vt:vector>
  </TitlesOfParts>
  <Company>U.S. Department of 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 29 PMR Deck FINAL No Notes</dc:title>
  <dc:creator>Schere Johnson Jordan (CENSUS/CNMP FED)</dc:creator>
  <cp:lastModifiedBy>Julia Heflin</cp:lastModifiedBy>
  <cp:revision>498</cp:revision>
  <cp:lastPrinted>2017-04-06T19:43:25Z</cp:lastPrinted>
  <dcterms:created xsi:type="dcterms:W3CDTF">2016-01-13T18:40:34Z</dcterms:created>
  <dcterms:modified xsi:type="dcterms:W3CDTF">2017-05-25T20:10:21Z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0x01010023CBBD061CADB34BB1DCC37B4DD98FE4</vt:lpwstr>
  </property>
</Properties>
</file>